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handoutMasterIdLst>
    <p:handoutMasterId r:id="rId48"/>
  </p:handoutMasterIdLst>
  <p:sldIdLst>
    <p:sldId id="259" r:id="rId2"/>
    <p:sldId id="356" r:id="rId3"/>
    <p:sldId id="362" r:id="rId4"/>
    <p:sldId id="400" r:id="rId5"/>
    <p:sldId id="338" r:id="rId6"/>
    <p:sldId id="389" r:id="rId7"/>
    <p:sldId id="355" r:id="rId8"/>
    <p:sldId id="323" r:id="rId9"/>
    <p:sldId id="408" r:id="rId10"/>
    <p:sldId id="409" r:id="rId11"/>
    <p:sldId id="410" r:id="rId12"/>
    <p:sldId id="411" r:id="rId13"/>
    <p:sldId id="412" r:id="rId14"/>
    <p:sldId id="413" r:id="rId15"/>
    <p:sldId id="414" r:id="rId16"/>
    <p:sldId id="415" r:id="rId17"/>
    <p:sldId id="416" r:id="rId18"/>
    <p:sldId id="417" r:id="rId19"/>
    <p:sldId id="296" r:id="rId20"/>
    <p:sldId id="306" r:id="rId21"/>
    <p:sldId id="316" r:id="rId22"/>
    <p:sldId id="310" r:id="rId23"/>
    <p:sldId id="375" r:id="rId24"/>
    <p:sldId id="325" r:id="rId25"/>
    <p:sldId id="395" r:id="rId26"/>
    <p:sldId id="396" r:id="rId27"/>
    <p:sldId id="398" r:id="rId28"/>
    <p:sldId id="397" r:id="rId29"/>
    <p:sldId id="319" r:id="rId30"/>
    <p:sldId id="307" r:id="rId31"/>
    <p:sldId id="361" r:id="rId32"/>
    <p:sldId id="387" r:id="rId33"/>
    <p:sldId id="374" r:id="rId34"/>
    <p:sldId id="365" r:id="rId35"/>
    <p:sldId id="326" r:id="rId36"/>
    <p:sldId id="308" r:id="rId37"/>
    <p:sldId id="339" r:id="rId38"/>
    <p:sldId id="401" r:id="rId39"/>
    <p:sldId id="403" r:id="rId40"/>
    <p:sldId id="404" r:id="rId41"/>
    <p:sldId id="324" r:id="rId42"/>
    <p:sldId id="388" r:id="rId43"/>
    <p:sldId id="337" r:id="rId44"/>
    <p:sldId id="379" r:id="rId45"/>
    <p:sldId id="297" r:id="rId46"/>
  </p:sldIdLst>
  <p:sldSz cx="9144000" cy="5143500" type="screen16x9"/>
  <p:notesSz cx="7010400" cy="92964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9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076" autoAdjust="0"/>
  </p:normalViewPr>
  <p:slideViewPr>
    <p:cSldViewPr snapToGrid="0">
      <p:cViewPr varScale="1">
        <p:scale>
          <a:sx n="84" d="100"/>
          <a:sy n="84" d="100"/>
        </p:scale>
        <p:origin x="-732" y="-84"/>
      </p:cViewPr>
      <p:guideLst>
        <p:guide orient="horz" pos="2160"/>
        <p:guide orient="horz" pos="1620"/>
        <p:guide pos="2880"/>
      </p:guideLst>
    </p:cSldViewPr>
  </p:slideViewPr>
  <p:outlineViewPr>
    <p:cViewPr>
      <p:scale>
        <a:sx n="33" d="100"/>
        <a:sy n="33" d="100"/>
      </p:scale>
      <p:origin x="0" y="-352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6434"/>
          </a:xfrm>
          <a:prstGeom prst="rect">
            <a:avLst/>
          </a:prstGeom>
        </p:spPr>
        <p:txBody>
          <a:bodyPr vert="horz" lIns="93172" tIns="46586" rIns="93172" bIns="46586" rtlCol="0"/>
          <a:lstStyle>
            <a:lvl1pPr algn="r">
              <a:defRPr sz="1200"/>
            </a:lvl1pPr>
          </a:lstStyle>
          <a:p>
            <a:fld id="{B54E326E-2B5E-4139-85B3-3AE71B85D9D0}" type="datetimeFigureOut">
              <a:rPr lang="en-US" smtClean="0"/>
              <a:t>10/14/2014</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2" tIns="46586" rIns="93172" bIns="4658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2" tIns="46586" rIns="93172" bIns="46586" rtlCol="0" anchor="b"/>
          <a:lstStyle>
            <a:lvl1pPr algn="r">
              <a:defRPr sz="1200"/>
            </a:lvl1pPr>
          </a:lstStyle>
          <a:p>
            <a:fld id="{506E8541-787D-468B-9CA4-2B7D18C123E6}" type="slidenum">
              <a:rPr lang="en-US" smtClean="0"/>
              <a:t>‹#›</a:t>
            </a:fld>
            <a:endParaRPr lang="en-US" dirty="0"/>
          </a:p>
        </p:txBody>
      </p:sp>
    </p:spTree>
    <p:extLst>
      <p:ext uri="{BB962C8B-B14F-4D97-AF65-F5344CB8AC3E}">
        <p14:creationId xmlns:p14="http://schemas.microsoft.com/office/powerpoint/2010/main" val="2055305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81E37CF4-0812-874F-B8F7-7060A8D84607}" type="datetimeFigureOut">
              <a:rPr lang="en-US" smtClean="0"/>
              <a:t>10/14/2014</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C3CDABA-144B-194E-B1BA-B0428EBC4CAD}" type="slidenum">
              <a:rPr lang="en-US" smtClean="0"/>
              <a:t>‹#›</a:t>
            </a:fld>
            <a:endParaRPr lang="en-US" dirty="0"/>
          </a:p>
        </p:txBody>
      </p:sp>
    </p:spTree>
    <p:extLst>
      <p:ext uri="{BB962C8B-B14F-4D97-AF65-F5344CB8AC3E}">
        <p14:creationId xmlns:p14="http://schemas.microsoft.com/office/powerpoint/2010/main" val="1442418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very much for the opportunity to be here.</a:t>
            </a:r>
          </a:p>
          <a:p>
            <a:r>
              <a:rPr lang="en-US" dirty="0" smtClean="0"/>
              <a:t>I am the immediate past Chairman of CUNA</a:t>
            </a:r>
            <a:r>
              <a:rPr lang="en-US" baseline="0" dirty="0" smtClean="0"/>
              <a:t> the Credit Union National Association in America</a:t>
            </a:r>
            <a:endParaRPr lang="en-US" dirty="0" smtClean="0"/>
          </a:p>
          <a:p>
            <a:endParaRPr lang="en-US" dirty="0"/>
          </a:p>
          <a:p>
            <a:pPr marL="171450" indent="-171450">
              <a:buFontTx/>
              <a:buChar char="-"/>
            </a:pPr>
            <a:r>
              <a:rPr lang="en-US" dirty="0" smtClean="0"/>
              <a:t>I</a:t>
            </a:r>
            <a:r>
              <a:rPr lang="en-US" baseline="0" dirty="0" smtClean="0"/>
              <a:t> am the CEO of a credit union in the state of Wisconsin, which is in the Midwest in the Great Lakes region. </a:t>
            </a:r>
          </a:p>
          <a:p>
            <a:pPr marL="171450" indent="-171450">
              <a:buFontTx/>
              <a:buChar char="-"/>
            </a:pPr>
            <a:r>
              <a:rPr lang="en-US" baseline="0" dirty="0" smtClean="0"/>
              <a:t>My credit union is called Central City Credit Union we serve 24,000 members and have $215 million U.S. dollars in assets. We provide a full variety of services and loans for vehicles, recreation, personal use, agriculture, business, homes, credit cards and can meet most of the requests made by our members.</a:t>
            </a:r>
          </a:p>
          <a:p>
            <a:pPr marL="171450" indent="-171450">
              <a:buFontTx/>
              <a:buChar char="-"/>
            </a:pPr>
            <a:r>
              <a:rPr lang="en-US" baseline="0" dirty="0" smtClean="0"/>
              <a:t>I have worked at my credit union for 33 years and have served on the CUNA board of directors for 12 years.  </a:t>
            </a:r>
            <a:endParaRPr lang="en-US" dirty="0"/>
          </a:p>
        </p:txBody>
      </p:sp>
      <p:sp>
        <p:nvSpPr>
          <p:cNvPr id="4" name="Slide Number Placeholder 3"/>
          <p:cNvSpPr>
            <a:spLocks noGrp="1"/>
          </p:cNvSpPr>
          <p:nvPr>
            <p:ph type="sldNum" sz="quarter" idx="10"/>
          </p:nvPr>
        </p:nvSpPr>
        <p:spPr/>
        <p:txBody>
          <a:bodyPr/>
          <a:lstStyle/>
          <a:p>
            <a:fld id="{BC3CDABA-144B-194E-B1BA-B0428EBC4CAD}" type="slidenum">
              <a:rPr lang="en-US" smtClean="0"/>
              <a:t>1</a:t>
            </a:fld>
            <a:endParaRPr lang="en-US" dirty="0"/>
          </a:p>
        </p:txBody>
      </p:sp>
    </p:spTree>
    <p:extLst>
      <p:ext uri="{BB962C8B-B14F-4D97-AF65-F5344CB8AC3E}">
        <p14:creationId xmlns:p14="http://schemas.microsoft.com/office/powerpoint/2010/main" val="3053311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At Spokane Teachers Credit Union in Liberty Lake, Washington (near the Washington/Idaho state line), the emphasis on been on financial education.</a:t>
            </a:r>
          </a:p>
          <a:p>
            <a:r>
              <a:rPr lang="en-US" dirty="0"/>
              <a:t> </a:t>
            </a:r>
          </a:p>
          <a:p>
            <a:r>
              <a:rPr lang="en-US" dirty="0"/>
              <a:t>Founded by teachers, education is in the DNA of the credit union – and STCU remains deeply committed. The credit union deploys three community development officers – such as Keith Appleton here in a student financial briefing at a local university -- and taps experts from other areas of the credit union for emphasis. Community outreach has become a near-daily experience for STCU.</a:t>
            </a:r>
          </a:p>
          <a:p>
            <a:r>
              <a:rPr lang="en-US" dirty="0"/>
              <a:t> </a:t>
            </a:r>
          </a:p>
          <a:p>
            <a:r>
              <a:rPr lang="en-US" dirty="0"/>
              <a:t>The results in 2013: STCU reached more than 6,300 community members with financial education, including 1,716 adults who attended 83 workshops, and 4,627 teens and pre-teens who attended 173 events.</a:t>
            </a:r>
          </a:p>
          <a:p>
            <a:endParaRPr lang="en-US" dirty="0"/>
          </a:p>
        </p:txBody>
      </p:sp>
      <p:sp>
        <p:nvSpPr>
          <p:cNvPr id="4" name="Slide Number Placeholder 3"/>
          <p:cNvSpPr>
            <a:spLocks noGrp="1"/>
          </p:cNvSpPr>
          <p:nvPr>
            <p:ph type="sldNum" sz="quarter" idx="10"/>
          </p:nvPr>
        </p:nvSpPr>
        <p:spPr/>
        <p:txBody>
          <a:bodyPr/>
          <a:lstStyle/>
          <a:p>
            <a:fld id="{79D903CD-8A03-9340-8409-C9DF9F65D9AA}" type="slidenum">
              <a:rPr lang="en-US" smtClean="0"/>
              <a:t>10</a:t>
            </a:fld>
            <a:endParaRPr lang="en-US"/>
          </a:p>
        </p:txBody>
      </p:sp>
    </p:spTree>
    <p:extLst>
      <p:ext uri="{BB962C8B-B14F-4D97-AF65-F5344CB8AC3E}">
        <p14:creationId xmlns:p14="http://schemas.microsoft.com/office/powerpoint/2010/main" val="1889707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Smart Financial Credit Union in Houston puts its back into efforts to support the community. Last year, the credit union created a public foundation, with the express purpose of “changing lives, improving communities and achieving dreams.”</a:t>
            </a:r>
          </a:p>
          <a:p>
            <a:r>
              <a:rPr lang="en-US" dirty="0"/>
              <a:t> </a:t>
            </a:r>
          </a:p>
          <a:p>
            <a:r>
              <a:rPr lang="en-US" dirty="0"/>
              <a:t>Smart Financial Foundation donates time, money and other resources to not only individuals but also organizations that help raise credit union awareness.</a:t>
            </a:r>
          </a:p>
          <a:p>
            <a:r>
              <a:rPr lang="en-US" dirty="0"/>
              <a:t> </a:t>
            </a:r>
          </a:p>
          <a:p>
            <a:r>
              <a:rPr lang="en-US" dirty="0"/>
              <a:t>As part of its community outreach program, Smart Financial Foundation partnered in Youth in Philanthropy – which provides opportunities for junior and senior high school students to learn the roles that volunteering and philanthropy play in building a better community. Through this partnership in 2013, the Smart Financial Foundation awarded several graduating high school students with scholarships. </a:t>
            </a:r>
          </a:p>
          <a:p>
            <a:r>
              <a:rPr lang="en-US" dirty="0"/>
              <a:t> </a:t>
            </a:r>
          </a:p>
          <a:p>
            <a:endParaRPr lang="en-US" dirty="0"/>
          </a:p>
        </p:txBody>
      </p:sp>
      <p:sp>
        <p:nvSpPr>
          <p:cNvPr id="4" name="Slide Number Placeholder 3"/>
          <p:cNvSpPr>
            <a:spLocks noGrp="1"/>
          </p:cNvSpPr>
          <p:nvPr>
            <p:ph type="sldNum" sz="quarter" idx="10"/>
          </p:nvPr>
        </p:nvSpPr>
        <p:spPr/>
        <p:txBody>
          <a:bodyPr/>
          <a:lstStyle/>
          <a:p>
            <a:fld id="{79D903CD-8A03-9340-8409-C9DF9F65D9AA}" type="slidenum">
              <a:rPr lang="en-US" smtClean="0"/>
              <a:t>11</a:t>
            </a:fld>
            <a:endParaRPr lang="en-US"/>
          </a:p>
        </p:txBody>
      </p:sp>
    </p:spTree>
    <p:extLst>
      <p:ext uri="{BB962C8B-B14F-4D97-AF65-F5344CB8AC3E}">
        <p14:creationId xmlns:p14="http://schemas.microsoft.com/office/powerpoint/2010/main" val="1644856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Capital Communications Federal Credit Union in Albany, New York – </a:t>
            </a:r>
            <a:r>
              <a:rPr lang="en-US" dirty="0" err="1"/>
              <a:t>CapCom</a:t>
            </a:r>
            <a:r>
              <a:rPr lang="en-US" dirty="0"/>
              <a:t> as it is known locally – gave underprivileged kids in its community a warm embrace, with new coats for the winter.</a:t>
            </a:r>
          </a:p>
          <a:p>
            <a:r>
              <a:rPr lang="en-US" dirty="0"/>
              <a:t> </a:t>
            </a:r>
          </a:p>
          <a:p>
            <a:r>
              <a:rPr lang="en-US" dirty="0" err="1"/>
              <a:t>CapCom</a:t>
            </a:r>
            <a:r>
              <a:rPr lang="en-US" dirty="0"/>
              <a:t> partnered with a family-owned, local department store to boost its commitment to the annual Coats for Kids Program managed by the local Commission on Economic Opportunity. Credit union volunteers helped deliver 225 coats to kids at various local programs.</a:t>
            </a:r>
          </a:p>
          <a:p>
            <a:r>
              <a:rPr lang="en-US" dirty="0"/>
              <a:t> </a:t>
            </a:r>
          </a:p>
          <a:p>
            <a:r>
              <a:rPr lang="en-US" dirty="0"/>
              <a:t>And, in the wake of federal funding cuts to Head Start Programs, </a:t>
            </a:r>
            <a:r>
              <a:rPr lang="en-US" dirty="0" err="1"/>
              <a:t>CapCom</a:t>
            </a:r>
            <a:r>
              <a:rPr lang="en-US" dirty="0"/>
              <a:t> covered the Commission’s budget shortfall so that 75 additional students could receive warm winter coats too.</a:t>
            </a:r>
          </a:p>
          <a:p>
            <a:endParaRPr lang="en-US" dirty="0"/>
          </a:p>
        </p:txBody>
      </p:sp>
      <p:sp>
        <p:nvSpPr>
          <p:cNvPr id="4" name="Slide Number Placeholder 3"/>
          <p:cNvSpPr>
            <a:spLocks noGrp="1"/>
          </p:cNvSpPr>
          <p:nvPr>
            <p:ph type="sldNum" sz="quarter" idx="10"/>
          </p:nvPr>
        </p:nvSpPr>
        <p:spPr/>
        <p:txBody>
          <a:bodyPr/>
          <a:lstStyle/>
          <a:p>
            <a:fld id="{79D903CD-8A03-9340-8409-C9DF9F65D9AA}" type="slidenum">
              <a:rPr lang="en-US" smtClean="0"/>
              <a:t>12</a:t>
            </a:fld>
            <a:endParaRPr lang="en-US"/>
          </a:p>
        </p:txBody>
      </p:sp>
    </p:spTree>
    <p:extLst>
      <p:ext uri="{BB962C8B-B14F-4D97-AF65-F5344CB8AC3E}">
        <p14:creationId xmlns:p14="http://schemas.microsoft.com/office/powerpoint/2010/main" val="4203284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Valley Credit Union in Salem, Oregon, says it may not be the biggest financial institution in its city – but the credit union knows it has a huge impact on the lives of the people who live and work in the mid-Willamette Valley in Oregon.</a:t>
            </a:r>
          </a:p>
          <a:p>
            <a:r>
              <a:rPr lang="en-US" dirty="0"/>
              <a:t> </a:t>
            </a:r>
          </a:p>
          <a:p>
            <a:r>
              <a:rPr lang="en-US" dirty="0"/>
              <a:t>Early this year, the credit union sponsored two events to raise funds for victims of violent crime and to collect much-needed supplies for struggling, local families.</a:t>
            </a:r>
          </a:p>
          <a:p>
            <a:r>
              <a:rPr lang="en-US" dirty="0"/>
              <a:t> </a:t>
            </a:r>
          </a:p>
          <a:p>
            <a:r>
              <a:rPr lang="en-US" dirty="0"/>
              <a:t>Valley Credit Union is a presenting sponsor of </a:t>
            </a:r>
            <a:r>
              <a:rPr lang="en-US" dirty="0" err="1"/>
              <a:t>CrossWalk</a:t>
            </a:r>
            <a:r>
              <a:rPr lang="en-US" dirty="0"/>
              <a:t>, which raises funds to help the local District Attorney’s victim assistance division provide a number of services. That includes direct victim services, advocacy for victims’ rights and promoting public awareness. The program also provides 24-hour, on-call response for victims of sexual assault and for the surviving loved ones of homicide victims.</a:t>
            </a:r>
          </a:p>
          <a:p>
            <a:r>
              <a:rPr lang="en-US" dirty="0"/>
              <a:t> </a:t>
            </a:r>
          </a:p>
          <a:p>
            <a:r>
              <a:rPr lang="en-US" dirty="0"/>
              <a:t>And, in the “Family Building Blocks” program, the credit union helped collect more than 2,400 diapers and hundreds of other hygiene products — baby wipes, shampoo, soap and laundry detergent — for local children and their families struggling to make do in the local economy.</a:t>
            </a:r>
          </a:p>
          <a:p>
            <a:r>
              <a:rPr lang="en-US"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fld id="{79D903CD-8A03-9340-8409-C9DF9F65D9AA}" type="slidenum">
              <a:rPr lang="en-US" smtClean="0"/>
              <a:t>13</a:t>
            </a:fld>
            <a:endParaRPr lang="en-US"/>
          </a:p>
        </p:txBody>
      </p:sp>
    </p:spTree>
    <p:extLst>
      <p:ext uri="{BB962C8B-B14F-4D97-AF65-F5344CB8AC3E}">
        <p14:creationId xmlns:p14="http://schemas.microsoft.com/office/powerpoint/2010/main" val="2643548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At Pacific Oaks Federal Credit Union in Camarillo, California, financial education is a top priority. In a diverse community that faces unique financial challenges, customizing community financial education outreach with productive resources has been critical to success. </a:t>
            </a:r>
          </a:p>
          <a:p>
            <a:r>
              <a:rPr lang="en-US" dirty="0"/>
              <a:t> </a:t>
            </a:r>
          </a:p>
          <a:p>
            <a:r>
              <a:rPr lang="en-US" dirty="0"/>
              <a:t>The credit union has partnered with local area schools and developed educational programming designed to speak to students at specific age ranges, from middle school all the way to college.</a:t>
            </a:r>
          </a:p>
          <a:p>
            <a:r>
              <a:rPr lang="en-US" dirty="0"/>
              <a:t> </a:t>
            </a:r>
          </a:p>
          <a:p>
            <a:r>
              <a:rPr lang="en-US" dirty="0"/>
              <a:t>By soliciting feedback from the students and educators, the credit union has customized materials and programs for each age range, making sure the financial education message resonates with specific groups. </a:t>
            </a:r>
          </a:p>
          <a:p>
            <a:r>
              <a:rPr lang="en-US" dirty="0"/>
              <a:t> </a:t>
            </a:r>
          </a:p>
          <a:p>
            <a:endParaRPr lang="en-US" dirty="0"/>
          </a:p>
        </p:txBody>
      </p:sp>
      <p:sp>
        <p:nvSpPr>
          <p:cNvPr id="4" name="Slide Number Placeholder 3"/>
          <p:cNvSpPr>
            <a:spLocks noGrp="1"/>
          </p:cNvSpPr>
          <p:nvPr>
            <p:ph type="sldNum" sz="quarter" idx="10"/>
          </p:nvPr>
        </p:nvSpPr>
        <p:spPr/>
        <p:txBody>
          <a:bodyPr/>
          <a:lstStyle/>
          <a:p>
            <a:fld id="{79D903CD-8A03-9340-8409-C9DF9F65D9AA}" type="slidenum">
              <a:rPr lang="en-US" smtClean="0"/>
              <a:t>14</a:t>
            </a:fld>
            <a:endParaRPr lang="en-US"/>
          </a:p>
        </p:txBody>
      </p:sp>
    </p:spTree>
    <p:extLst>
      <p:ext uri="{BB962C8B-B14F-4D97-AF65-F5344CB8AC3E}">
        <p14:creationId xmlns:p14="http://schemas.microsoft.com/office/powerpoint/2010/main" val="1777633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Southern Security Federal Credit Union in Memphis, Tennessee, actively “connects and re-connects” with its members, sponsor groups and the communities in which its members and sponsors live and work.</a:t>
            </a:r>
          </a:p>
          <a:p>
            <a:r>
              <a:rPr lang="en-US" dirty="0"/>
              <a:t> </a:t>
            </a:r>
          </a:p>
          <a:p>
            <a:r>
              <a:rPr lang="en-US" dirty="0"/>
              <a:t>Through its “Connect, Create, Communicate and Continue” campaign, the credit union reached out to, visited with, and held expos and enrollments at its 500-plus sponsor companies, and held monthly “member appreciation days.”</a:t>
            </a:r>
          </a:p>
          <a:p>
            <a:r>
              <a:rPr lang="en-US" dirty="0"/>
              <a:t> </a:t>
            </a:r>
          </a:p>
          <a:p>
            <a:r>
              <a:rPr lang="en-US" dirty="0"/>
              <a:t>Southern Security also backs its community through fundraisers for a local </a:t>
            </a:r>
            <a:r>
              <a:rPr lang="en-US" dirty="0" err="1"/>
              <a:t>childrens</a:t>
            </a:r>
            <a:r>
              <a:rPr lang="en-US" dirty="0"/>
              <a:t>’ hospital, holiday outreach for underprivileged children – and community cookouts, such as this one at its branch in Pontotoc, Mississippi.</a:t>
            </a:r>
          </a:p>
          <a:p>
            <a:r>
              <a:rPr lang="en-US" dirty="0"/>
              <a:t> </a:t>
            </a:r>
          </a:p>
          <a:p>
            <a:endParaRPr lang="en-US" dirty="0"/>
          </a:p>
        </p:txBody>
      </p:sp>
      <p:sp>
        <p:nvSpPr>
          <p:cNvPr id="4" name="Slide Number Placeholder 3"/>
          <p:cNvSpPr>
            <a:spLocks noGrp="1"/>
          </p:cNvSpPr>
          <p:nvPr>
            <p:ph type="sldNum" sz="quarter" idx="10"/>
          </p:nvPr>
        </p:nvSpPr>
        <p:spPr/>
        <p:txBody>
          <a:bodyPr/>
          <a:lstStyle/>
          <a:p>
            <a:fld id="{79D903CD-8A03-9340-8409-C9DF9F65D9AA}" type="slidenum">
              <a:rPr lang="en-US" smtClean="0"/>
              <a:t>15</a:t>
            </a:fld>
            <a:endParaRPr lang="en-US"/>
          </a:p>
        </p:txBody>
      </p:sp>
    </p:spTree>
    <p:extLst>
      <p:ext uri="{BB962C8B-B14F-4D97-AF65-F5344CB8AC3E}">
        <p14:creationId xmlns:p14="http://schemas.microsoft.com/office/powerpoint/2010/main" val="2975753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Providence Federal Credit Union of Milwaukie, Oregon, employs a “Community Impact” committee for generating fundraising ideas and developing ways to make a difference in the lives of its neighbors.</a:t>
            </a:r>
          </a:p>
          <a:p>
            <a:r>
              <a:rPr lang="en-US" dirty="0"/>
              <a:t> </a:t>
            </a:r>
          </a:p>
          <a:p>
            <a:r>
              <a:rPr lang="en-US" dirty="0"/>
              <a:t>The committee found a variety of ways to support efforts of local fire fighters to help underprivileged kids, and to help raise funds for a local children’s hospital – including by sponsoring a phone bank during a </a:t>
            </a:r>
            <a:r>
              <a:rPr lang="en-US" dirty="0" err="1" smtClean="0"/>
              <a:t>radioathon</a:t>
            </a:r>
            <a:r>
              <a:rPr lang="en-US" dirty="0" smtClean="0"/>
              <a:t> </a:t>
            </a:r>
            <a:r>
              <a:rPr lang="en-US" dirty="0"/>
              <a:t>to support the hospital. </a:t>
            </a:r>
          </a:p>
          <a:p>
            <a:endParaRPr lang="en-US" dirty="0"/>
          </a:p>
        </p:txBody>
      </p:sp>
      <p:sp>
        <p:nvSpPr>
          <p:cNvPr id="4" name="Slide Number Placeholder 3"/>
          <p:cNvSpPr>
            <a:spLocks noGrp="1"/>
          </p:cNvSpPr>
          <p:nvPr>
            <p:ph type="sldNum" sz="quarter" idx="10"/>
          </p:nvPr>
        </p:nvSpPr>
        <p:spPr/>
        <p:txBody>
          <a:bodyPr/>
          <a:lstStyle/>
          <a:p>
            <a:fld id="{79D903CD-8A03-9340-8409-C9DF9F65D9AA}" type="slidenum">
              <a:rPr lang="en-US" smtClean="0"/>
              <a:t>16</a:t>
            </a:fld>
            <a:endParaRPr lang="en-US"/>
          </a:p>
        </p:txBody>
      </p:sp>
    </p:spTree>
    <p:extLst>
      <p:ext uri="{BB962C8B-B14F-4D97-AF65-F5344CB8AC3E}">
        <p14:creationId xmlns:p14="http://schemas.microsoft.com/office/powerpoint/2010/main" val="1907722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“Community giving” is a core value at Desert Schools Federal Credit Union in Phoenix. The credit union partners with a Phoenix community that has long struggled with its economic challenges – where household incomes are well below the poverty level.</a:t>
            </a:r>
          </a:p>
          <a:p>
            <a:r>
              <a:rPr lang="en-US" dirty="0"/>
              <a:t> </a:t>
            </a:r>
          </a:p>
          <a:p>
            <a:r>
              <a:rPr lang="en-US" dirty="0"/>
              <a:t>In particular, the credit union donates school supplies, provides grant funding, and teaches financial literacy education to students, teachers, and parents. </a:t>
            </a:r>
          </a:p>
          <a:p>
            <a:r>
              <a:rPr lang="en-US" dirty="0"/>
              <a:t> </a:t>
            </a:r>
          </a:p>
          <a:p>
            <a:r>
              <a:rPr lang="en-US" dirty="0"/>
              <a:t>The credit union also helps fund an instructor for the “</a:t>
            </a:r>
            <a:r>
              <a:rPr lang="en-US" dirty="0" err="1"/>
              <a:t>Playworks</a:t>
            </a:r>
            <a:r>
              <a:rPr lang="en-US" dirty="0"/>
              <a:t>” program, which utilizes meaningful play and exercise to help children learn – and help them overcome behavioral problems during recess, which had been an emerging issue in the community’s school. Schools that implement </a:t>
            </a:r>
            <a:r>
              <a:rPr lang="en-US" dirty="0" err="1"/>
              <a:t>Playworks</a:t>
            </a:r>
            <a:r>
              <a:rPr lang="en-US" dirty="0"/>
              <a:t> games and activities into recess have experienced a decrease in bullying, an improvement in overall school climate, a reduction in disciplinary incidents, and more participation in academics.</a:t>
            </a:r>
          </a:p>
          <a:p>
            <a:endParaRPr lang="en-US" dirty="0"/>
          </a:p>
        </p:txBody>
      </p:sp>
      <p:sp>
        <p:nvSpPr>
          <p:cNvPr id="4" name="Slide Number Placeholder 3"/>
          <p:cNvSpPr>
            <a:spLocks noGrp="1"/>
          </p:cNvSpPr>
          <p:nvPr>
            <p:ph type="sldNum" sz="quarter" idx="10"/>
          </p:nvPr>
        </p:nvSpPr>
        <p:spPr/>
        <p:txBody>
          <a:bodyPr/>
          <a:lstStyle/>
          <a:p>
            <a:fld id="{79D903CD-8A03-9340-8409-C9DF9F65D9AA}" type="slidenum">
              <a:rPr lang="en-US" smtClean="0"/>
              <a:t>17</a:t>
            </a:fld>
            <a:endParaRPr lang="en-US"/>
          </a:p>
        </p:txBody>
      </p:sp>
    </p:spTree>
    <p:extLst>
      <p:ext uri="{BB962C8B-B14F-4D97-AF65-F5344CB8AC3E}">
        <p14:creationId xmlns:p14="http://schemas.microsoft.com/office/powerpoint/2010/main" val="2968933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Credit unions serve all of their members – and reach out to all of them as well, where they work or where they go to school.</a:t>
            </a:r>
          </a:p>
          <a:p>
            <a:r>
              <a:rPr lang="en-US" dirty="0"/>
              <a:t> </a:t>
            </a:r>
          </a:p>
          <a:p>
            <a:r>
              <a:rPr lang="en-US" dirty="0" err="1"/>
              <a:t>BrightStar</a:t>
            </a:r>
            <a:r>
              <a:rPr lang="en-US" dirty="0"/>
              <a:t> Credit Union, in the Fort Lauderdale area, sponsored a Black History Month program this month, featuring tributes to Dr. Martin Luther King, Nelson Mandela and Etta James.</a:t>
            </a:r>
          </a:p>
          <a:p>
            <a:r>
              <a:rPr lang="en-US" dirty="0"/>
              <a:t> </a:t>
            </a:r>
          </a:p>
          <a:p>
            <a:r>
              <a:rPr lang="en-US" dirty="0"/>
              <a:t>The program, part of </a:t>
            </a:r>
            <a:r>
              <a:rPr lang="en-US" dirty="0" err="1"/>
              <a:t>Taravella</a:t>
            </a:r>
            <a:r>
              <a:rPr lang="en-US" dirty="0"/>
              <a:t> High School’s Black History Month Celebration, drew more than 700 students to the event – and 35 students performed or acted as stage crew. Performances featured high school students reading poetry, performing hip hop and ballet routines, comedy acts and songs.</a:t>
            </a:r>
          </a:p>
          <a:p>
            <a:endParaRPr lang="en-US" dirty="0"/>
          </a:p>
        </p:txBody>
      </p:sp>
      <p:sp>
        <p:nvSpPr>
          <p:cNvPr id="4" name="Slide Number Placeholder 3"/>
          <p:cNvSpPr>
            <a:spLocks noGrp="1"/>
          </p:cNvSpPr>
          <p:nvPr>
            <p:ph type="sldNum" sz="quarter" idx="10"/>
          </p:nvPr>
        </p:nvSpPr>
        <p:spPr/>
        <p:txBody>
          <a:bodyPr/>
          <a:lstStyle/>
          <a:p>
            <a:fld id="{79D903CD-8A03-9340-8409-C9DF9F65D9AA}" type="slidenum">
              <a:rPr lang="en-US" smtClean="0"/>
              <a:t>18</a:t>
            </a:fld>
            <a:endParaRPr lang="en-US"/>
          </a:p>
        </p:txBody>
      </p:sp>
    </p:spTree>
    <p:extLst>
      <p:ext uri="{BB962C8B-B14F-4D97-AF65-F5344CB8AC3E}">
        <p14:creationId xmlns:p14="http://schemas.microsoft.com/office/powerpoint/2010/main" val="2114423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share these stories with you to demonstrate how credit unions are reaching out to their communities – in a variety of ways.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may have noticed the common element in each of the examples I’ve shared with you: The People. That is the great, shared resource of the credit </a:t>
            </a:r>
            <a:r>
              <a:rPr lang="en-US" sz="1200" kern="1200" dirty="0" smtClean="0">
                <a:solidFill>
                  <a:schemeClr val="tx1"/>
                </a:solidFill>
                <a:effectLst/>
                <a:latin typeface="+mn-lt"/>
                <a:ea typeface="+mn-ea"/>
                <a:cs typeface="+mn-cs"/>
              </a:rPr>
              <a:t>union/ cooperative financial institution </a:t>
            </a:r>
            <a:r>
              <a:rPr lang="en-US" sz="1200" kern="1200" dirty="0" smtClean="0">
                <a:solidFill>
                  <a:schemeClr val="tx1"/>
                </a:solidFill>
                <a:effectLst/>
                <a:latin typeface="+mn-lt"/>
                <a:ea typeface="+mn-ea"/>
                <a:cs typeface="+mn-cs"/>
              </a:rPr>
              <a:t>movement. Clearly, our people are committed to working with and helping our communities.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Each of these efforts I have shown here are going a long way toward helping us achieve the three “shared agenda” items of our system vision: Remove Barriers, Create Awareness and Foster Service Excellence.</a:t>
            </a:r>
          </a:p>
          <a:p>
            <a:r>
              <a:rPr lang="en-US" dirty="0" smtClean="0"/>
              <a:t>To </a:t>
            </a:r>
            <a:r>
              <a:rPr lang="en-US" dirty="0"/>
              <a:t>realize this vision, </a:t>
            </a:r>
            <a:r>
              <a:rPr lang="en-US" dirty="0" smtClean="0"/>
              <a:t>CUNA, leagues, and credit unions are all focused on three goals:</a:t>
            </a:r>
          </a:p>
          <a:p>
            <a:endParaRPr lang="en-US" dirty="0"/>
          </a:p>
          <a:p>
            <a:r>
              <a:rPr lang="en-US" b="1" dirty="0"/>
              <a:t>Remove barriers</a:t>
            </a:r>
            <a:r>
              <a:rPr lang="en-US" dirty="0"/>
              <a:t> by actively participating in credit union grassroots activities and the political </a:t>
            </a:r>
            <a:r>
              <a:rPr lang="en-US" dirty="0" smtClean="0"/>
              <a:t>process</a:t>
            </a:r>
          </a:p>
          <a:p>
            <a:endParaRPr lang="en-US" dirty="0"/>
          </a:p>
          <a:p>
            <a:r>
              <a:rPr lang="en-US" b="1" dirty="0"/>
              <a:t>Create awareness</a:t>
            </a:r>
            <a:r>
              <a:rPr lang="en-US" dirty="0"/>
              <a:t> by expanding your credit union's outreach and image in the </a:t>
            </a:r>
            <a:r>
              <a:rPr lang="en-US" dirty="0" smtClean="0"/>
              <a:t>community and sharing these stories for everyone to hear</a:t>
            </a:r>
            <a:endParaRPr lang="en-US" dirty="0" smtClean="0"/>
          </a:p>
          <a:p>
            <a:endParaRPr lang="en-US" dirty="0"/>
          </a:p>
          <a:p>
            <a:r>
              <a:rPr lang="en-US" b="1" dirty="0"/>
              <a:t>Foster service excellence</a:t>
            </a:r>
            <a:r>
              <a:rPr lang="en-US" dirty="0"/>
              <a:t> by offering a complete set of forward-looking and constantly improving financial services to members of all backgrounds and life stages</a:t>
            </a:r>
          </a:p>
          <a:p>
            <a:endParaRPr lang="en-US" dirty="0"/>
          </a:p>
        </p:txBody>
      </p:sp>
      <p:sp>
        <p:nvSpPr>
          <p:cNvPr id="4" name="Slide Number Placeholder 3"/>
          <p:cNvSpPr>
            <a:spLocks noGrp="1"/>
          </p:cNvSpPr>
          <p:nvPr>
            <p:ph type="sldNum" sz="quarter" idx="10"/>
          </p:nvPr>
        </p:nvSpPr>
        <p:spPr/>
        <p:txBody>
          <a:bodyPr/>
          <a:lstStyle/>
          <a:p>
            <a:fld id="{BC3CDABA-144B-194E-B1BA-B0428EBC4CAD}" type="slidenum">
              <a:rPr lang="en-US" smtClean="0"/>
              <a:t>19</a:t>
            </a:fld>
            <a:endParaRPr lang="en-US" dirty="0"/>
          </a:p>
        </p:txBody>
      </p:sp>
    </p:spTree>
    <p:extLst>
      <p:ext uri="{BB962C8B-B14F-4D97-AF65-F5344CB8AC3E}">
        <p14:creationId xmlns:p14="http://schemas.microsoft.com/office/powerpoint/2010/main" val="4075962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696913"/>
            <a:ext cx="6197600" cy="3486150"/>
          </a:xfrm>
        </p:spPr>
      </p:sp>
      <p:sp>
        <p:nvSpPr>
          <p:cNvPr id="3" name="Notes Placeholder 2"/>
          <p:cNvSpPr>
            <a:spLocks noGrp="1"/>
          </p:cNvSpPr>
          <p:nvPr>
            <p:ph type="body" idx="1"/>
          </p:nvPr>
        </p:nvSpPr>
        <p:spPr/>
        <p:txBody>
          <a:bodyPr/>
          <a:lstStyle/>
          <a:p>
            <a:endParaRPr lang="en-US" dirty="0" smtClean="0"/>
          </a:p>
          <a:p>
            <a:r>
              <a:rPr lang="en-US" dirty="0" smtClean="0"/>
              <a:t>A quick profile of credit unions in the United States reveals:</a:t>
            </a:r>
          </a:p>
          <a:p>
            <a:endParaRPr lang="en-US" dirty="0" smtClean="0"/>
          </a:p>
          <a:p>
            <a:r>
              <a:rPr lang="en-US" dirty="0" smtClean="0"/>
              <a:t>There are 6,700 credit unions with roughly 245,000 employees spread among these independent, cooperative financial institutions.</a:t>
            </a:r>
          </a:p>
          <a:p>
            <a:endParaRPr lang="en-US" dirty="0"/>
          </a:p>
          <a:p>
            <a:r>
              <a:rPr lang="en-US" dirty="0" smtClean="0"/>
              <a:t>We surpassed 100 million memberships this summer</a:t>
            </a:r>
          </a:p>
          <a:p>
            <a:endParaRPr lang="en-US" dirty="0" smtClean="0"/>
          </a:p>
          <a:p>
            <a:pPr marL="171450" indent="-171450">
              <a:buFont typeface="Arial" panose="020B0604020202020204" pitchFamily="34" charset="0"/>
              <a:buChar char="•"/>
            </a:pPr>
            <a:r>
              <a:rPr lang="en-US" dirty="0" smtClean="0"/>
              <a:t>Assets</a:t>
            </a:r>
            <a:r>
              <a:rPr lang="en-US" dirty="0"/>
              <a:t>: $</a:t>
            </a:r>
            <a:r>
              <a:rPr lang="en-US" dirty="0" smtClean="0"/>
              <a:t>1.125 trillion U.S </a:t>
            </a:r>
            <a:r>
              <a:rPr lang="en-US" dirty="0" smtClean="0"/>
              <a:t>dollar</a:t>
            </a:r>
            <a:endParaRPr lang="en-US" dirty="0"/>
          </a:p>
          <a:p>
            <a:pPr marL="171450" indent="-171450">
              <a:buFont typeface="Arial" panose="020B0604020202020204" pitchFamily="34" charset="0"/>
              <a:buChar char="•"/>
            </a:pPr>
            <a:r>
              <a:rPr lang="en-US" dirty="0"/>
              <a:t>Loans: $</a:t>
            </a:r>
            <a:r>
              <a:rPr lang="en-US" dirty="0" smtClean="0"/>
              <a:t>688 </a:t>
            </a:r>
            <a:r>
              <a:rPr lang="en-US" dirty="0"/>
              <a:t>billion</a:t>
            </a:r>
          </a:p>
          <a:p>
            <a:pPr marL="171450" indent="-171450">
              <a:buFont typeface="Arial" panose="020B0604020202020204" pitchFamily="34" charset="0"/>
              <a:buChar char="•"/>
            </a:pPr>
            <a:r>
              <a:rPr lang="en-US" dirty="0"/>
              <a:t>Surplus funds: $383 billion </a:t>
            </a:r>
          </a:p>
          <a:p>
            <a:pPr marL="171450" indent="-171450">
              <a:buFont typeface="Arial" panose="020B0604020202020204" pitchFamily="34" charset="0"/>
              <a:buChar char="•"/>
            </a:pPr>
            <a:r>
              <a:rPr lang="en-US" dirty="0"/>
              <a:t>Consumer Savings: $881 billion</a:t>
            </a:r>
          </a:p>
          <a:p>
            <a:pPr marL="171450" indent="-171450">
              <a:buFont typeface="Arial" panose="020B0604020202020204" pitchFamily="34" charset="0"/>
              <a:buChar char="•"/>
            </a:pPr>
            <a:r>
              <a:rPr lang="en-US" dirty="0"/>
              <a:t>Volunteers: 86,000 Americans (serving as board members, committee members or providing other assistance.</a:t>
            </a:r>
          </a:p>
          <a:p>
            <a:pPr marL="171450" indent="-171450">
              <a:buFont typeface="Arial" panose="020B0604020202020204" pitchFamily="34" charset="0"/>
              <a:buChar char="•"/>
            </a:pPr>
            <a:r>
              <a:rPr lang="en-US" dirty="0"/>
              <a:t>Capital to Assets: 10.3% </a:t>
            </a:r>
          </a:p>
          <a:p>
            <a:pPr marL="171450" indent="-171450">
              <a:buFont typeface="Arial" panose="020B0604020202020204" pitchFamily="34" charset="0"/>
              <a:buChar char="•"/>
            </a:pPr>
            <a:r>
              <a:rPr lang="en-US" dirty="0" smtClean="0"/>
              <a:t>The largest ATM network in the United States : </a:t>
            </a:r>
            <a:r>
              <a:rPr lang="en-US" dirty="0"/>
              <a:t>30,000 </a:t>
            </a:r>
          </a:p>
          <a:p>
            <a:endParaRPr lang="en-US" dirty="0"/>
          </a:p>
        </p:txBody>
      </p:sp>
      <p:sp>
        <p:nvSpPr>
          <p:cNvPr id="4" name="Slide Number Placeholder 3"/>
          <p:cNvSpPr>
            <a:spLocks noGrp="1"/>
          </p:cNvSpPr>
          <p:nvPr>
            <p:ph type="sldNum" sz="quarter" idx="10"/>
          </p:nvPr>
        </p:nvSpPr>
        <p:spPr/>
        <p:txBody>
          <a:bodyPr/>
          <a:lstStyle/>
          <a:p>
            <a:fld id="{BC3CDABA-144B-194E-B1BA-B0428EBC4CAD}" type="slidenum">
              <a:rPr lang="en-US" smtClean="0"/>
              <a:t>2</a:t>
            </a:fld>
            <a:endParaRPr lang="en-US" dirty="0"/>
          </a:p>
        </p:txBody>
      </p:sp>
    </p:spTree>
    <p:extLst>
      <p:ext uri="{BB962C8B-B14F-4D97-AF65-F5344CB8AC3E}">
        <p14:creationId xmlns:p14="http://schemas.microsoft.com/office/powerpoint/2010/main" val="631413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financial crisis in America left many with a deep distrust of institutions, particularly large banks and Wall Street. </a:t>
            </a:r>
          </a:p>
          <a:p>
            <a:endParaRPr lang="en-US" dirty="0"/>
          </a:p>
          <a:p>
            <a:r>
              <a:rPr lang="en-US" dirty="0" smtClean="0"/>
              <a:t>The led to the enactment of several new laws, intended to address the misdeeds on Wall Street, but credit unions and other small institutions got swept </a:t>
            </a:r>
            <a:r>
              <a:rPr lang="en-US" dirty="0"/>
              <a:t> </a:t>
            </a:r>
            <a:r>
              <a:rPr lang="en-US" dirty="0" smtClean="0"/>
              <a:t>into</a:t>
            </a:r>
            <a:r>
              <a:rPr lang="en-US" baseline="0" dirty="0" smtClean="0"/>
              <a:t> the restrictions</a:t>
            </a:r>
            <a:r>
              <a:rPr lang="en-US" dirty="0" smtClean="0"/>
              <a:t> in some cases.</a:t>
            </a:r>
          </a:p>
          <a:p>
            <a:endParaRPr lang="en-US" dirty="0"/>
          </a:p>
          <a:p>
            <a:r>
              <a:rPr lang="en-US" dirty="0" smtClean="0"/>
              <a:t>Credit unions have been working to untangle and simplify the regulatory burden we currently face.</a:t>
            </a:r>
          </a:p>
          <a:p>
            <a:endParaRPr lang="en-US" dirty="0"/>
          </a:p>
          <a:p>
            <a:r>
              <a:rPr lang="en-US" dirty="0" smtClean="0"/>
              <a:t>On Capitol Hill that means fighting to have the credit union business model (consumer ownership) recognized as significantly different than the investor-owned, Wall Street model. One would think that would be easy, but with all the gridlock in Washington and high turnover in Congress it isn’t.</a:t>
            </a:r>
          </a:p>
          <a:p>
            <a:endParaRPr lang="en-US" dirty="0"/>
          </a:p>
          <a:p>
            <a:r>
              <a:rPr lang="en-US" dirty="0" smtClean="0"/>
              <a:t>At the agencies, the work is the same – we try to help them write the rules implementing new laws in a way that recognizes how credit unions are different.</a:t>
            </a:r>
          </a:p>
          <a:p>
            <a:endParaRPr lang="en-US" dirty="0"/>
          </a:p>
          <a:p>
            <a:r>
              <a:rPr lang="en-US" dirty="0" smtClean="0"/>
              <a:t>A key component of this effort is making our case publicly through the media and grassroots action for what we need public officials to do.</a:t>
            </a:r>
            <a:endParaRPr lang="en-US" dirty="0"/>
          </a:p>
        </p:txBody>
      </p:sp>
      <p:sp>
        <p:nvSpPr>
          <p:cNvPr id="4" name="Slide Number Placeholder 3"/>
          <p:cNvSpPr>
            <a:spLocks noGrp="1"/>
          </p:cNvSpPr>
          <p:nvPr>
            <p:ph type="sldNum" sz="quarter" idx="10"/>
          </p:nvPr>
        </p:nvSpPr>
        <p:spPr/>
        <p:txBody>
          <a:bodyPr/>
          <a:lstStyle/>
          <a:p>
            <a:fld id="{BC3CDABA-144B-194E-B1BA-B0428EBC4CAD}" type="slidenum">
              <a:rPr lang="en-US" smtClean="0"/>
              <a:t>20</a:t>
            </a:fld>
            <a:endParaRPr lang="en-US" dirty="0"/>
          </a:p>
        </p:txBody>
      </p:sp>
    </p:spTree>
    <p:extLst>
      <p:ext uri="{BB962C8B-B14F-4D97-AF65-F5344CB8AC3E}">
        <p14:creationId xmlns:p14="http://schemas.microsoft.com/office/powerpoint/2010/main" val="1217688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gridlock around public policy in Washington means that very little is getting done and the hope that a broad, comprehensive bill to achieve regulatory relief for credit unions would have no chance of making it.</a:t>
            </a:r>
          </a:p>
          <a:p>
            <a:endParaRPr lang="en-US" dirty="0"/>
          </a:p>
          <a:p>
            <a:r>
              <a:rPr lang="en-US" dirty="0" smtClean="0"/>
              <a:t>CUNA is working on a strategy using targeted bills on individual issues to chip away at the relief we need.</a:t>
            </a:r>
          </a:p>
          <a:p>
            <a:endParaRPr lang="en-US" dirty="0"/>
          </a:p>
          <a:p>
            <a:r>
              <a:rPr lang="en-US" dirty="0" smtClean="0"/>
              <a:t>In this Congressional 2 year term, credit unions have been active with 39 bills and testified before various committees ten times.</a:t>
            </a:r>
          </a:p>
          <a:p>
            <a:endParaRPr lang="en-US" dirty="0"/>
          </a:p>
          <a:p>
            <a:r>
              <a:rPr lang="en-US" dirty="0" smtClean="0"/>
              <a:t>7 bills passed the House and are at the Senate awaiting action.</a:t>
            </a:r>
          </a:p>
          <a:p>
            <a:endParaRPr lang="en-US" dirty="0"/>
          </a:p>
          <a:p>
            <a:r>
              <a:rPr lang="en-US" dirty="0" smtClean="0"/>
              <a:t>24 bills passed out of committee and are waiting for votes in the full House of Representatives.</a:t>
            </a:r>
            <a:endParaRPr lang="en-US" dirty="0"/>
          </a:p>
          <a:p>
            <a:endParaRPr lang="en-US" dirty="0" smtClean="0"/>
          </a:p>
          <a:p>
            <a:r>
              <a:rPr lang="en-US" dirty="0" smtClean="0"/>
              <a:t>The Don’t Tax My Credit Union campaign was a successful grassroots effort to beat back attempts by the big-banks to eliminate the not-for-profit tax status of credit unions. </a:t>
            </a:r>
            <a:endParaRPr lang="en-US" dirty="0"/>
          </a:p>
        </p:txBody>
      </p:sp>
      <p:sp>
        <p:nvSpPr>
          <p:cNvPr id="4" name="Slide Number Placeholder 3"/>
          <p:cNvSpPr>
            <a:spLocks noGrp="1"/>
          </p:cNvSpPr>
          <p:nvPr>
            <p:ph type="sldNum" sz="quarter" idx="10"/>
          </p:nvPr>
        </p:nvSpPr>
        <p:spPr/>
        <p:txBody>
          <a:bodyPr/>
          <a:lstStyle/>
          <a:p>
            <a:fld id="{BC3CDABA-144B-194E-B1BA-B0428EBC4CAD}" type="slidenum">
              <a:rPr lang="en-US" smtClean="0"/>
              <a:t>21</a:t>
            </a:fld>
            <a:endParaRPr lang="en-US" dirty="0"/>
          </a:p>
        </p:txBody>
      </p:sp>
    </p:spTree>
    <p:extLst>
      <p:ext uri="{BB962C8B-B14F-4D97-AF65-F5344CB8AC3E}">
        <p14:creationId xmlns:p14="http://schemas.microsoft.com/office/powerpoint/2010/main" val="2766188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dirty="0" smtClean="0">
                <a:solidFill>
                  <a:srgbClr val="002060"/>
                </a:solidFill>
                <a:latin typeface="Calibri" panose="020F0502020204030204" pitchFamily="34" charset="0"/>
              </a:rPr>
              <a:t>At the agencies, CUs are active in working to influence how the rules are written to implement laws Congress passes. </a:t>
            </a:r>
          </a:p>
          <a:p>
            <a:pPr marL="0" lvl="1"/>
            <a:endParaRPr lang="en-US" dirty="0">
              <a:solidFill>
                <a:srgbClr val="002060"/>
              </a:solidFill>
              <a:latin typeface="Calibri" panose="020F0502020204030204" pitchFamily="34" charset="0"/>
            </a:endParaRPr>
          </a:p>
          <a:p>
            <a:pPr marL="0" lvl="1"/>
            <a:r>
              <a:rPr lang="en-US" dirty="0" smtClean="0">
                <a:solidFill>
                  <a:srgbClr val="002060"/>
                </a:solidFill>
                <a:latin typeface="Calibri" panose="020F0502020204030204" pitchFamily="34" charset="0"/>
              </a:rPr>
              <a:t>Many, in </a:t>
            </a:r>
            <a:r>
              <a:rPr lang="en-US" dirty="0">
                <a:solidFill>
                  <a:srgbClr val="002060"/>
                </a:solidFill>
                <a:latin typeface="Calibri" panose="020F0502020204030204" pitchFamily="34" charset="0"/>
              </a:rPr>
              <a:t>response to financial </a:t>
            </a:r>
            <a:r>
              <a:rPr lang="en-US" dirty="0" smtClean="0">
                <a:solidFill>
                  <a:srgbClr val="002060"/>
                </a:solidFill>
                <a:latin typeface="Calibri" panose="020F0502020204030204" pitchFamily="34" charset="0"/>
              </a:rPr>
              <a:t>crisis, </a:t>
            </a:r>
            <a:r>
              <a:rPr lang="en-US" dirty="0">
                <a:solidFill>
                  <a:srgbClr val="002060"/>
                </a:solidFill>
                <a:latin typeface="Calibri" panose="020F0502020204030204" pitchFamily="34" charset="0"/>
              </a:rPr>
              <a:t>don’t fit credit </a:t>
            </a:r>
            <a:r>
              <a:rPr lang="en-US" dirty="0" smtClean="0">
                <a:solidFill>
                  <a:srgbClr val="002060"/>
                </a:solidFill>
                <a:latin typeface="Calibri" panose="020F0502020204030204" pitchFamily="34" charset="0"/>
              </a:rPr>
              <a:t>unions. </a:t>
            </a:r>
          </a:p>
          <a:p>
            <a:pPr marL="0" lvl="1"/>
            <a:endParaRPr lang="en-US" dirty="0">
              <a:solidFill>
                <a:srgbClr val="002060"/>
              </a:solidFill>
              <a:latin typeface="Calibri" panose="020F0502020204030204" pitchFamily="34" charset="0"/>
            </a:endParaRPr>
          </a:p>
          <a:p>
            <a:pPr marL="0" lvl="1"/>
            <a:r>
              <a:rPr lang="en-US" dirty="0" smtClean="0">
                <a:solidFill>
                  <a:srgbClr val="002060"/>
                </a:solidFill>
                <a:latin typeface="Calibri" panose="020F0502020204030204" pitchFamily="34" charset="0"/>
              </a:rPr>
              <a:t>The National Credit Union Administration is the federal regulator for CUs. </a:t>
            </a:r>
          </a:p>
          <a:p>
            <a:pPr marL="0" lvl="1"/>
            <a:endParaRPr lang="en-US" dirty="0">
              <a:solidFill>
                <a:srgbClr val="002060"/>
              </a:solidFill>
              <a:latin typeface="Calibri" panose="020F0502020204030204" pitchFamily="34" charset="0"/>
            </a:endParaRPr>
          </a:p>
          <a:p>
            <a:pPr marL="0" lvl="1"/>
            <a:r>
              <a:rPr lang="en-US" dirty="0" smtClean="0">
                <a:solidFill>
                  <a:srgbClr val="002060"/>
                </a:solidFill>
                <a:latin typeface="Calibri" panose="020F0502020204030204" pitchFamily="34" charset="0"/>
              </a:rPr>
              <a:t>The CFPB, a new government agency formed in the wake of the financial crisis, has been proposing rules that will make it more difficult for CUs to serve the best interests of members.</a:t>
            </a:r>
          </a:p>
          <a:p>
            <a:pPr marL="0" lvl="1"/>
            <a:endParaRPr lang="en-US" dirty="0">
              <a:solidFill>
                <a:srgbClr val="002060"/>
              </a:solidFill>
              <a:latin typeface="Calibri" panose="020F0502020204030204" pitchFamily="34" charset="0"/>
            </a:endParaRPr>
          </a:p>
          <a:p>
            <a:pPr marL="0" lvl="1"/>
            <a:endParaRPr lang="en-US" dirty="0">
              <a:solidFill>
                <a:srgbClr val="002060"/>
              </a:solidFill>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BC3CDABA-144B-194E-B1BA-B0428EBC4CAD}" type="slidenum">
              <a:rPr lang="en-US" smtClean="0"/>
              <a:t>22</a:t>
            </a:fld>
            <a:endParaRPr lang="en-US" dirty="0"/>
          </a:p>
        </p:txBody>
      </p:sp>
    </p:spTree>
    <p:extLst>
      <p:ext uri="{BB962C8B-B14F-4D97-AF65-F5344CB8AC3E}">
        <p14:creationId xmlns:p14="http://schemas.microsoft.com/office/powerpoint/2010/main" val="1365944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Credit unions are also active at the state-level.</a:t>
            </a:r>
          </a:p>
          <a:p>
            <a:endParaRPr lang="en-US" dirty="0"/>
          </a:p>
          <a:p>
            <a:r>
              <a:rPr lang="en-US" dirty="0" smtClean="0"/>
              <a:t>Credit union leagues (our state</a:t>
            </a:r>
            <a:r>
              <a:rPr lang="en-US" baseline="0" dirty="0" smtClean="0"/>
              <a:t> trade associations) </a:t>
            </a:r>
            <a:r>
              <a:rPr lang="en-US" dirty="0" smtClean="0"/>
              <a:t>are active with state legislatures regarding state charters for CUs and other rules governing credit unions.</a:t>
            </a:r>
          </a:p>
          <a:p>
            <a:endParaRPr lang="en-US" dirty="0"/>
          </a:p>
          <a:p>
            <a:r>
              <a:rPr lang="en-US" dirty="0" smtClean="0"/>
              <a:t>Conferences of these state elected officials offer the credit union movement a good way to educate them about the credit union difference and our priorities.</a:t>
            </a:r>
            <a:endParaRPr lang="en-US" dirty="0"/>
          </a:p>
        </p:txBody>
      </p:sp>
      <p:sp>
        <p:nvSpPr>
          <p:cNvPr id="4" name="Slide Number Placeholder 3"/>
          <p:cNvSpPr>
            <a:spLocks noGrp="1"/>
          </p:cNvSpPr>
          <p:nvPr>
            <p:ph type="sldNum" sz="quarter" idx="10"/>
          </p:nvPr>
        </p:nvSpPr>
        <p:spPr/>
        <p:txBody>
          <a:bodyPr/>
          <a:lstStyle/>
          <a:p>
            <a:fld id="{BC3CDABA-144B-194E-B1BA-B0428EBC4CAD}" type="slidenum">
              <a:rPr lang="en-US" smtClean="0"/>
              <a:t>23</a:t>
            </a:fld>
            <a:endParaRPr lang="en-US" dirty="0"/>
          </a:p>
        </p:txBody>
      </p:sp>
    </p:spTree>
    <p:extLst>
      <p:ext uri="{BB962C8B-B14F-4D97-AF65-F5344CB8AC3E}">
        <p14:creationId xmlns:p14="http://schemas.microsoft.com/office/powerpoint/2010/main" val="691931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Smarter Choice is a unified credit union effort to help people find a credit union that is right for them.</a:t>
            </a:r>
          </a:p>
          <a:p>
            <a:endParaRPr lang="en-US" dirty="0" smtClean="0"/>
          </a:p>
          <a:p>
            <a:r>
              <a:rPr lang="en-US" dirty="0" smtClean="0"/>
              <a:t>It supports the shared vision that more people will choose a credit union  - and make that credit union their primary financial partner.</a:t>
            </a:r>
          </a:p>
          <a:p>
            <a:endParaRPr lang="en-US" dirty="0" smtClean="0"/>
          </a:p>
          <a:p>
            <a:r>
              <a:rPr lang="en-US" dirty="0" smtClean="0"/>
              <a:t>There are resources on the site that explain credit unions, a </a:t>
            </a:r>
            <a:r>
              <a:rPr lang="en-US" dirty="0" smtClean="0"/>
              <a:t>place to find credit unions, </a:t>
            </a:r>
            <a:r>
              <a:rPr lang="en-US" dirty="0" smtClean="0"/>
              <a:t>a blog to read recent news, and financial education.</a:t>
            </a:r>
            <a:endParaRPr lang="en-US" dirty="0"/>
          </a:p>
        </p:txBody>
      </p:sp>
      <p:sp>
        <p:nvSpPr>
          <p:cNvPr id="4" name="Slide Number Placeholder 3"/>
          <p:cNvSpPr>
            <a:spLocks noGrp="1"/>
          </p:cNvSpPr>
          <p:nvPr>
            <p:ph type="sldNum" sz="quarter" idx="10"/>
          </p:nvPr>
        </p:nvSpPr>
        <p:spPr/>
        <p:txBody>
          <a:bodyPr/>
          <a:lstStyle/>
          <a:p>
            <a:fld id="{BC3CDABA-144B-194E-B1BA-B0428EBC4CAD}" type="slidenum">
              <a:rPr lang="en-US" smtClean="0"/>
              <a:t>24</a:t>
            </a:fld>
            <a:endParaRPr lang="en-US" dirty="0"/>
          </a:p>
        </p:txBody>
      </p:sp>
    </p:spTree>
    <p:extLst>
      <p:ext uri="{BB962C8B-B14F-4D97-AF65-F5344CB8AC3E}">
        <p14:creationId xmlns:p14="http://schemas.microsoft.com/office/powerpoint/2010/main" val="41668302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look at the locator tool. The database is updated regularly to include new credit union locations, CU mergers and other information a consumer will need to make an informed choice.</a:t>
            </a:r>
            <a:endParaRPr lang="en-US" dirty="0"/>
          </a:p>
        </p:txBody>
      </p:sp>
      <p:sp>
        <p:nvSpPr>
          <p:cNvPr id="4" name="Slide Number Placeholder 3"/>
          <p:cNvSpPr>
            <a:spLocks noGrp="1"/>
          </p:cNvSpPr>
          <p:nvPr>
            <p:ph type="sldNum" sz="quarter" idx="10"/>
          </p:nvPr>
        </p:nvSpPr>
        <p:spPr/>
        <p:txBody>
          <a:bodyPr/>
          <a:lstStyle/>
          <a:p>
            <a:fld id="{BC3CDABA-144B-194E-B1BA-B0428EBC4CAD}" type="slidenum">
              <a:rPr lang="en-US" smtClean="0"/>
              <a:t>25</a:t>
            </a:fld>
            <a:endParaRPr lang="en-US" dirty="0"/>
          </a:p>
        </p:txBody>
      </p:sp>
    </p:spTree>
    <p:extLst>
      <p:ext uri="{BB962C8B-B14F-4D97-AF65-F5344CB8AC3E}">
        <p14:creationId xmlns:p14="http://schemas.microsoft.com/office/powerpoint/2010/main" val="917869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page explains the differences between a CU and a bank.  More information is on the page than you can see here – it includes vivid graphics that make it easy for people to understand the advantages of belonging to a credit union.</a:t>
            </a:r>
            <a:endParaRPr lang="en-US" dirty="0"/>
          </a:p>
        </p:txBody>
      </p:sp>
      <p:sp>
        <p:nvSpPr>
          <p:cNvPr id="4" name="Slide Number Placeholder 3"/>
          <p:cNvSpPr>
            <a:spLocks noGrp="1"/>
          </p:cNvSpPr>
          <p:nvPr>
            <p:ph type="sldNum" sz="quarter" idx="10"/>
          </p:nvPr>
        </p:nvSpPr>
        <p:spPr/>
        <p:txBody>
          <a:bodyPr/>
          <a:lstStyle/>
          <a:p>
            <a:fld id="{BC3CDABA-144B-194E-B1BA-B0428EBC4CAD}" type="slidenum">
              <a:rPr lang="en-US" smtClean="0"/>
              <a:t>26</a:t>
            </a:fld>
            <a:endParaRPr lang="en-US" dirty="0"/>
          </a:p>
        </p:txBody>
      </p:sp>
    </p:spTree>
    <p:extLst>
      <p:ext uri="{BB962C8B-B14F-4D97-AF65-F5344CB8AC3E}">
        <p14:creationId xmlns:p14="http://schemas.microsoft.com/office/powerpoint/2010/main" val="2156459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here’s the blog on the site. It’s updated regularly and includes Twitter and other social media feeds important to the effort of helping people understand credit unions so they can make an informed choice.</a:t>
            </a:r>
            <a:endParaRPr lang="en-US" dirty="0"/>
          </a:p>
        </p:txBody>
      </p:sp>
      <p:sp>
        <p:nvSpPr>
          <p:cNvPr id="4" name="Slide Number Placeholder 3"/>
          <p:cNvSpPr>
            <a:spLocks noGrp="1"/>
          </p:cNvSpPr>
          <p:nvPr>
            <p:ph type="sldNum" sz="quarter" idx="10"/>
          </p:nvPr>
        </p:nvSpPr>
        <p:spPr/>
        <p:txBody>
          <a:bodyPr/>
          <a:lstStyle/>
          <a:p>
            <a:fld id="{BC3CDABA-144B-194E-B1BA-B0428EBC4CAD}" type="slidenum">
              <a:rPr lang="en-US" smtClean="0"/>
              <a:t>27</a:t>
            </a:fld>
            <a:endParaRPr lang="en-US" dirty="0"/>
          </a:p>
        </p:txBody>
      </p:sp>
    </p:spTree>
    <p:extLst>
      <p:ext uri="{BB962C8B-B14F-4D97-AF65-F5344CB8AC3E}">
        <p14:creationId xmlns:p14="http://schemas.microsoft.com/office/powerpoint/2010/main" val="21596604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here’s the page with financial education information. It’s nice set of basic dos and don’ts around financial planning and managing money. </a:t>
            </a:r>
          </a:p>
          <a:p>
            <a:endParaRPr lang="en-US" dirty="0"/>
          </a:p>
          <a:p>
            <a:r>
              <a:rPr lang="en-US" dirty="0" smtClean="0"/>
              <a:t>Financial education is one of the top priorities for credit unions.  One key mission of ours is helping our members build a secure financial future.</a:t>
            </a:r>
          </a:p>
          <a:p>
            <a:endParaRPr lang="en-US" dirty="0" smtClean="0"/>
          </a:p>
          <a:p>
            <a:r>
              <a:rPr lang="en-US" dirty="0" smtClean="0"/>
              <a:t>Individual credit unions</a:t>
            </a:r>
            <a:r>
              <a:rPr lang="en-US" baseline="0" dirty="0" smtClean="0"/>
              <a:t> promote financial literacy in their communities.  At my credit union we have branch offices in 2 of the local high schools and one elementary school. We teach children how to save and manage their money. We work with the teachers and provide financial information and lessons for the students. </a:t>
            </a:r>
          </a:p>
          <a:p>
            <a:endParaRPr lang="en-US" baseline="0" dirty="0" smtClean="0"/>
          </a:p>
          <a:p>
            <a:r>
              <a:rPr lang="en-US" baseline="0" dirty="0" smtClean="0"/>
              <a:t>We also offer lunch and learn sessions in the afternoon and evening for adults to share information on financial literacy.  Topic include: How to qualify for a home loan, how to get the best deal on a vehicle purchase, planning for retirement, investing and tax advice.</a:t>
            </a:r>
            <a:endParaRPr lang="en-US" dirty="0"/>
          </a:p>
        </p:txBody>
      </p:sp>
      <p:sp>
        <p:nvSpPr>
          <p:cNvPr id="4" name="Slide Number Placeholder 3"/>
          <p:cNvSpPr>
            <a:spLocks noGrp="1"/>
          </p:cNvSpPr>
          <p:nvPr>
            <p:ph type="sldNum" sz="quarter" idx="10"/>
          </p:nvPr>
        </p:nvSpPr>
        <p:spPr/>
        <p:txBody>
          <a:bodyPr/>
          <a:lstStyle/>
          <a:p>
            <a:fld id="{BC3CDABA-144B-194E-B1BA-B0428EBC4CAD}" type="slidenum">
              <a:rPr lang="en-US" smtClean="0"/>
              <a:t>28</a:t>
            </a:fld>
            <a:endParaRPr lang="en-US" dirty="0"/>
          </a:p>
        </p:txBody>
      </p:sp>
    </p:spTree>
    <p:extLst>
      <p:ext uri="{BB962C8B-B14F-4D97-AF65-F5344CB8AC3E}">
        <p14:creationId xmlns:p14="http://schemas.microsoft.com/office/powerpoint/2010/main" val="6553607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summer credit union membership in the United States surpassed 100 million.</a:t>
            </a:r>
          </a:p>
          <a:p>
            <a:endParaRPr lang="en-US" dirty="0"/>
          </a:p>
          <a:p>
            <a:r>
              <a:rPr lang="en-US" dirty="0" smtClean="0"/>
              <a:t>An achievement worth celebrating.</a:t>
            </a:r>
          </a:p>
          <a:p>
            <a:endParaRPr lang="en-US" dirty="0"/>
          </a:p>
          <a:p>
            <a:r>
              <a:rPr lang="en-US" dirty="0" smtClean="0"/>
              <a:t>It builds on the anniversary of the enactment of the Federal Credit Union Act which gave credit unions the ability to get a federal charter – avoiding the often complex state charter process.</a:t>
            </a:r>
          </a:p>
          <a:p>
            <a:endParaRPr lang="en-US" dirty="0"/>
          </a:p>
          <a:p>
            <a:r>
              <a:rPr lang="en-US" dirty="0" smtClean="0"/>
              <a:t>And the 80</a:t>
            </a:r>
            <a:r>
              <a:rPr lang="en-US" baseline="30000" dirty="0" smtClean="0"/>
              <a:t>th</a:t>
            </a:r>
            <a:r>
              <a:rPr lang="en-US" dirty="0" smtClean="0"/>
              <a:t> anniversary of the Credit Union National Association.</a:t>
            </a:r>
          </a:p>
          <a:p>
            <a:endParaRPr lang="en-US" dirty="0"/>
          </a:p>
          <a:p>
            <a:r>
              <a:rPr lang="en-US" dirty="0" smtClean="0"/>
              <a:t>A key component of the campaign was our shared vision.</a:t>
            </a:r>
            <a:endParaRPr lang="en-US" dirty="0"/>
          </a:p>
        </p:txBody>
      </p:sp>
      <p:sp>
        <p:nvSpPr>
          <p:cNvPr id="4" name="Slide Number Placeholder 3"/>
          <p:cNvSpPr>
            <a:spLocks noGrp="1"/>
          </p:cNvSpPr>
          <p:nvPr>
            <p:ph type="sldNum" sz="quarter" idx="10"/>
          </p:nvPr>
        </p:nvSpPr>
        <p:spPr/>
        <p:txBody>
          <a:bodyPr/>
          <a:lstStyle/>
          <a:p>
            <a:fld id="{BC3CDABA-144B-194E-B1BA-B0428EBC4CAD}" type="slidenum">
              <a:rPr lang="en-US" smtClean="0"/>
              <a:t>29</a:t>
            </a:fld>
            <a:endParaRPr lang="en-US" dirty="0"/>
          </a:p>
        </p:txBody>
      </p:sp>
    </p:spTree>
    <p:extLst>
      <p:ext uri="{BB962C8B-B14F-4D97-AF65-F5344CB8AC3E}">
        <p14:creationId xmlns:p14="http://schemas.microsoft.com/office/powerpoint/2010/main" val="772787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52C6FE8-872F-A544-991A-AB25B3FF8543}" type="slidenum">
              <a:rPr lang="en-US"/>
              <a:pPr>
                <a:defRPr/>
              </a:pPr>
              <a:t>3</a:t>
            </a:fld>
            <a:endParaRPr lang="en-US" dirty="0"/>
          </a:p>
        </p:txBody>
      </p:sp>
      <p:sp>
        <p:nvSpPr>
          <p:cNvPr id="2406402"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xfrm>
            <a:off x="934720" y="4397375"/>
            <a:ext cx="5140960" cy="4167188"/>
          </a:xfrm>
          <a:noFill/>
          <a:extLst>
            <a:ext uri="{FAA26D3D-D897-4be2-8F04-BA451C77F1D7}">
              <ma14:placeholderFlag xmlns:ma14="http://schemas.microsoft.com/office/mac/drawingml/2011/main" xmlns="" val="1"/>
            </a:ext>
          </a:extLst>
        </p:spPr>
        <p:txBody>
          <a:bodyPr/>
          <a:lstStyle/>
          <a:p>
            <a:r>
              <a:rPr lang="en-US" dirty="0" smtClean="0"/>
              <a:t>Credit unions came through the financial crisis caused by the big Wall Street banks in good shape. While credit dried up at other institutions, credit unions were able to keep lending to members to enable them to own homes, start a business create jobs. In many small communities that made a critical difference in the quality of life for many.</a:t>
            </a:r>
          </a:p>
          <a:p>
            <a:endParaRPr lang="en-US" dirty="0" smtClean="0"/>
          </a:p>
          <a:p>
            <a:r>
              <a:rPr lang="en-US" dirty="0" smtClean="0"/>
              <a:t>In many measures, credit unions are beating the banks today because of the conservative approach CUs took during the crisis.</a:t>
            </a:r>
            <a:endParaRPr lang="en-US" dirty="0"/>
          </a:p>
          <a:p>
            <a:endParaRPr lang="en-US" dirty="0"/>
          </a:p>
          <a:p>
            <a:r>
              <a:rPr lang="en-US" dirty="0" smtClean="0"/>
              <a:t>Credit unions are led by </a:t>
            </a:r>
            <a:r>
              <a:rPr lang="en-US" b="1" i="1" dirty="0" smtClean="0"/>
              <a:t>Volunteer </a:t>
            </a:r>
            <a:r>
              <a:rPr lang="en-US" b="1" i="1" dirty="0"/>
              <a:t>Boards</a:t>
            </a:r>
            <a:r>
              <a:rPr lang="en-US" dirty="0"/>
              <a:t>. Each credit union is governed by a board of directors, elected by and from the credit union's membership. Board members serve voluntarily. </a:t>
            </a:r>
            <a:endParaRPr lang="en-US" dirty="0" smtClean="0"/>
          </a:p>
          <a:p>
            <a:endParaRPr lang="en-US" dirty="0"/>
          </a:p>
          <a:p>
            <a:r>
              <a:rPr lang="en-US" b="1" i="1" dirty="0"/>
              <a:t>Membership Eligibility</a:t>
            </a:r>
            <a:r>
              <a:rPr lang="en-US" dirty="0"/>
              <a:t>. By current federal statute, credit unions cannot serve the general public. People qualify for a credit union membership through their employer, organizational affiliations like churches or social groups</a:t>
            </a:r>
            <a:r>
              <a:rPr lang="en-US" dirty="0" smtClean="0"/>
              <a:t>, geographical location </a:t>
            </a:r>
            <a:r>
              <a:rPr lang="en-US" dirty="0"/>
              <a:t>or a community-chartered credit union. </a:t>
            </a:r>
          </a:p>
          <a:p>
            <a:endParaRPr lang="es-ES_tradnl" dirty="0">
              <a:latin typeface="Times New Roman" charset="0"/>
            </a:endParaRPr>
          </a:p>
        </p:txBody>
      </p:sp>
    </p:spTree>
    <p:extLst>
      <p:ext uri="{BB962C8B-B14F-4D97-AF65-F5344CB8AC3E}">
        <p14:creationId xmlns:p14="http://schemas.microsoft.com/office/powerpoint/2010/main" val="333957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key priority in the shared vision that more Americans will choose a credit union is raising awareness among our key stakeholders. </a:t>
            </a:r>
          </a:p>
          <a:p>
            <a:endParaRPr lang="en-US" dirty="0"/>
          </a:p>
          <a:p>
            <a:r>
              <a:rPr lang="en-US" dirty="0" smtClean="0"/>
              <a:t>And it is an ongoing, never-ending effort because there are always new elected officials, regulators, reporters to educate – but also there are always new consumers to talk with to join our movement.</a:t>
            </a:r>
          </a:p>
          <a:p>
            <a:endParaRPr lang="en-US" dirty="0"/>
          </a:p>
          <a:p>
            <a:r>
              <a:rPr lang="en-US" dirty="0" smtClean="0"/>
              <a:t>The ‘winning wallets’ graphic was something we were able to place in </a:t>
            </a:r>
            <a:r>
              <a:rPr lang="en-US" i="1" dirty="0" smtClean="0"/>
              <a:t>USA Today  </a:t>
            </a:r>
            <a:r>
              <a:rPr lang="en-US" i="0" dirty="0" smtClean="0"/>
              <a:t>a large national newspaper</a:t>
            </a:r>
            <a:r>
              <a:rPr lang="en-US" i="0" baseline="0" dirty="0" smtClean="0"/>
              <a:t> in the U.S. </a:t>
            </a:r>
            <a:r>
              <a:rPr lang="en-US" i="1" dirty="0" smtClean="0"/>
              <a:t>– </a:t>
            </a:r>
            <a:r>
              <a:rPr lang="en-US" dirty="0" smtClean="0"/>
              <a:t>delivering a clean, simple message about the growth and strength of the credit union movement.</a:t>
            </a:r>
            <a:endParaRPr lang="en-US" i="1" dirty="0"/>
          </a:p>
        </p:txBody>
      </p:sp>
      <p:sp>
        <p:nvSpPr>
          <p:cNvPr id="4" name="Slide Number Placeholder 3"/>
          <p:cNvSpPr>
            <a:spLocks noGrp="1"/>
          </p:cNvSpPr>
          <p:nvPr>
            <p:ph type="sldNum" sz="quarter" idx="10"/>
          </p:nvPr>
        </p:nvSpPr>
        <p:spPr/>
        <p:txBody>
          <a:bodyPr/>
          <a:lstStyle/>
          <a:p>
            <a:fld id="{BC3CDABA-144B-194E-B1BA-B0428EBC4CAD}" type="slidenum">
              <a:rPr lang="en-US" smtClean="0"/>
              <a:t>30</a:t>
            </a:fld>
            <a:endParaRPr lang="en-US" dirty="0"/>
          </a:p>
        </p:txBody>
      </p:sp>
    </p:spTree>
    <p:extLst>
      <p:ext uri="{BB962C8B-B14F-4D97-AF65-F5344CB8AC3E}">
        <p14:creationId xmlns:p14="http://schemas.microsoft.com/office/powerpoint/2010/main" val="11656786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roll-out the campaign we worked closely with credit unions and the leagues to coordinate messages and activity.</a:t>
            </a:r>
          </a:p>
          <a:p>
            <a:endParaRPr lang="en-US" dirty="0"/>
          </a:p>
          <a:p>
            <a:r>
              <a:rPr lang="en-US" dirty="0" smtClean="0"/>
              <a:t>We had a strong earned media push – garnering good stories in the </a:t>
            </a:r>
            <a:r>
              <a:rPr lang="en-US" i="1" dirty="0" smtClean="0"/>
              <a:t>Wall Street Journal</a:t>
            </a:r>
            <a:r>
              <a:rPr lang="en-US" dirty="0" smtClean="0"/>
              <a:t>, </a:t>
            </a:r>
            <a:r>
              <a:rPr lang="en-US" i="1" dirty="0" smtClean="0"/>
              <a:t>New York Times</a:t>
            </a:r>
            <a:r>
              <a:rPr lang="en-US" dirty="0" smtClean="0"/>
              <a:t>, national radio shows, regional and local press among others.</a:t>
            </a:r>
          </a:p>
          <a:p>
            <a:endParaRPr lang="en-US" dirty="0"/>
          </a:p>
          <a:p>
            <a:r>
              <a:rPr lang="en-US" dirty="0" smtClean="0"/>
              <a:t>CUNA events in Washington helped raise awareness among key decision makers and the media – including a night at the Nationals baseball game.</a:t>
            </a:r>
          </a:p>
          <a:p>
            <a:endParaRPr lang="en-US" dirty="0"/>
          </a:p>
          <a:p>
            <a:r>
              <a:rPr lang="en-US" dirty="0" smtClean="0"/>
              <a:t>Social media outreach, Twitter chats all helped spread the word in these channels and with younger consumers. On Twitter – search #100mm to see recent activity.</a:t>
            </a:r>
          </a:p>
          <a:p>
            <a:endParaRPr lang="en-US" dirty="0"/>
          </a:p>
          <a:p>
            <a:r>
              <a:rPr lang="en-US" dirty="0" smtClean="0"/>
              <a:t>Our campaign website – americascreditunions.org – gave many the chances to take a selfie and submit it to the website. </a:t>
            </a:r>
            <a:endParaRPr lang="en-US" dirty="0"/>
          </a:p>
          <a:p>
            <a:endParaRPr lang="en-US" dirty="0" smtClean="0"/>
          </a:p>
          <a:p>
            <a:r>
              <a:rPr lang="en-US" dirty="0" smtClean="0"/>
              <a:t>Here’s how it looks…. (next slide)</a:t>
            </a:r>
            <a:endParaRPr lang="en-US" dirty="0"/>
          </a:p>
        </p:txBody>
      </p:sp>
      <p:sp>
        <p:nvSpPr>
          <p:cNvPr id="4" name="Slide Number Placeholder 3"/>
          <p:cNvSpPr>
            <a:spLocks noGrp="1"/>
          </p:cNvSpPr>
          <p:nvPr>
            <p:ph type="sldNum" sz="quarter" idx="10"/>
          </p:nvPr>
        </p:nvSpPr>
        <p:spPr/>
        <p:txBody>
          <a:bodyPr/>
          <a:lstStyle/>
          <a:p>
            <a:fld id="{BC3CDABA-144B-194E-B1BA-B0428EBC4CAD}" type="slidenum">
              <a:rPr lang="en-US" smtClean="0"/>
              <a:t>31</a:t>
            </a:fld>
            <a:endParaRPr lang="en-US" dirty="0"/>
          </a:p>
        </p:txBody>
      </p:sp>
    </p:spTree>
    <p:extLst>
      <p:ext uri="{BB962C8B-B14F-4D97-AF65-F5344CB8AC3E}">
        <p14:creationId xmlns:p14="http://schemas.microsoft.com/office/powerpoint/2010/main" val="39252642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part of the 100 million memberships celebration, CUNA launched the website – americascreditunions.org – to anchor the activity and give consumers a place to participate and learn more about the movement.</a:t>
            </a:r>
          </a:p>
          <a:p>
            <a:endParaRPr lang="en-US" dirty="0"/>
          </a:p>
          <a:p>
            <a:r>
              <a:rPr lang="en-US" dirty="0" smtClean="0"/>
              <a:t>Each picture on the site came from credit union members who submitted a photo or had theirs taken at a credit union event.</a:t>
            </a:r>
          </a:p>
          <a:p>
            <a:endParaRPr lang="en-US" dirty="0"/>
          </a:p>
          <a:p>
            <a:r>
              <a:rPr lang="en-US" dirty="0" smtClean="0"/>
              <a:t>Thousands of pictures were submitted and are part of the ‘moving’ image that scrolls across the screen.</a:t>
            </a:r>
          </a:p>
          <a:p>
            <a:endParaRPr lang="en-US" dirty="0"/>
          </a:p>
          <a:p>
            <a:r>
              <a:rPr lang="en-US" dirty="0" smtClean="0"/>
              <a:t>Also on the web site are resources and links to state specific information about credit unions and local activity celebrating the 100 million memberships milestone.</a:t>
            </a:r>
            <a:endParaRPr lang="en-US" dirty="0"/>
          </a:p>
        </p:txBody>
      </p:sp>
      <p:sp>
        <p:nvSpPr>
          <p:cNvPr id="4" name="Slide Number Placeholder 3"/>
          <p:cNvSpPr>
            <a:spLocks noGrp="1"/>
          </p:cNvSpPr>
          <p:nvPr>
            <p:ph type="sldNum" sz="quarter" idx="10"/>
          </p:nvPr>
        </p:nvSpPr>
        <p:spPr/>
        <p:txBody>
          <a:bodyPr/>
          <a:lstStyle/>
          <a:p>
            <a:fld id="{BC3CDABA-144B-194E-B1BA-B0428EBC4CAD}" type="slidenum">
              <a:rPr lang="en-US" smtClean="0"/>
              <a:t>32</a:t>
            </a:fld>
            <a:endParaRPr lang="en-US" dirty="0"/>
          </a:p>
        </p:txBody>
      </p:sp>
    </p:spTree>
    <p:extLst>
      <p:ext uri="{BB962C8B-B14F-4D97-AF65-F5344CB8AC3E}">
        <p14:creationId xmlns:p14="http://schemas.microsoft.com/office/powerpoint/2010/main" val="21472563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2060"/>
                </a:solidFill>
                <a:latin typeface="Calibri" panose="020F0502020204030204" pitchFamily="34" charset="0"/>
              </a:rPr>
              <a:t>As the election season heats up in the U.S. – work to support credit union friends running for office is moving into high-gear.</a:t>
            </a:r>
          </a:p>
          <a:p>
            <a:endParaRPr lang="en-US" dirty="0">
              <a:solidFill>
                <a:srgbClr val="002060"/>
              </a:solidFill>
              <a:latin typeface="Calibri" panose="020F0502020204030204" pitchFamily="34" charset="0"/>
            </a:endParaRPr>
          </a:p>
          <a:p>
            <a:r>
              <a:rPr lang="en-US" dirty="0" smtClean="0">
                <a:solidFill>
                  <a:srgbClr val="002060"/>
                </a:solidFill>
                <a:latin typeface="Calibri" panose="020F0502020204030204" pitchFamily="34" charset="0"/>
              </a:rPr>
              <a:t>CUNA and credit unions are active politically – it’s necessary these days to be engaged in that arena.</a:t>
            </a:r>
          </a:p>
          <a:p>
            <a:endParaRPr lang="en-US" dirty="0">
              <a:solidFill>
                <a:srgbClr val="002060"/>
              </a:solidFill>
              <a:latin typeface="Calibri" panose="020F0502020204030204" pitchFamily="34" charset="0"/>
            </a:endParaRPr>
          </a:p>
          <a:p>
            <a:r>
              <a:rPr lang="en-US" dirty="0" smtClean="0">
                <a:solidFill>
                  <a:srgbClr val="002060"/>
                </a:solidFill>
                <a:latin typeface="Calibri" panose="020F0502020204030204" pitchFamily="34" charset="0"/>
              </a:rPr>
              <a:t>The political action fund run by our trade association will put about $5.5 million to work on behalf of candidates over the 2013/2014 election cycle. </a:t>
            </a:r>
          </a:p>
          <a:p>
            <a:endParaRPr lang="en-US" dirty="0">
              <a:solidFill>
                <a:srgbClr val="002060"/>
              </a:solidFill>
              <a:latin typeface="Calibri" panose="020F0502020204030204" pitchFamily="34" charset="0"/>
            </a:endParaRPr>
          </a:p>
          <a:p>
            <a:r>
              <a:rPr lang="en-US" dirty="0" smtClean="0">
                <a:solidFill>
                  <a:srgbClr val="002060"/>
                </a:solidFill>
                <a:latin typeface="Calibri" panose="020F0502020204030204" pitchFamily="34" charset="0"/>
              </a:rPr>
              <a:t>And it will be another record setting year. Donations to the action fund come from tens of thousands of credit union people and tend to be smaller individual amounts.</a:t>
            </a:r>
          </a:p>
          <a:p>
            <a:endParaRPr lang="en-US" dirty="0">
              <a:solidFill>
                <a:srgbClr val="002060"/>
              </a:solidFill>
              <a:latin typeface="Calibri" panose="020F0502020204030204" pitchFamily="34" charset="0"/>
            </a:endParaRPr>
          </a:p>
          <a:p>
            <a:r>
              <a:rPr lang="en-US" dirty="0" smtClean="0">
                <a:solidFill>
                  <a:srgbClr val="002060"/>
                </a:solidFill>
                <a:latin typeface="Calibri" panose="020F0502020204030204" pitchFamily="34" charset="0"/>
              </a:rPr>
              <a:t>Yet another sign of the power of cooperation.</a:t>
            </a:r>
            <a:endParaRPr lang="en-US" dirty="0">
              <a:solidFill>
                <a:srgbClr val="002060"/>
              </a:solidFill>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BC3CDABA-144B-194E-B1BA-B0428EBC4CAD}" type="slidenum">
              <a:rPr lang="en-US" smtClean="0"/>
              <a:t>33</a:t>
            </a:fld>
            <a:endParaRPr lang="en-US" dirty="0"/>
          </a:p>
        </p:txBody>
      </p:sp>
    </p:spTree>
    <p:extLst>
      <p:ext uri="{BB962C8B-B14F-4D97-AF65-F5344CB8AC3E}">
        <p14:creationId xmlns:p14="http://schemas.microsoft.com/office/powerpoint/2010/main" val="4266020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CUNA plays an important role in the life of credit unions and employees and volunteer directors.</a:t>
            </a:r>
          </a:p>
          <a:p>
            <a:endParaRPr lang="en-US" dirty="0"/>
          </a:p>
          <a:p>
            <a:r>
              <a:rPr lang="en-US" dirty="0" smtClean="0"/>
              <a:t>The association holds conferences and training events where people can come together to learn from each other.</a:t>
            </a:r>
          </a:p>
          <a:p>
            <a:endParaRPr lang="en-US" dirty="0"/>
          </a:p>
          <a:p>
            <a:r>
              <a:rPr lang="en-US" dirty="0" smtClean="0"/>
              <a:t>Online learning is also growing fast as people with busy jobs and families find it difficult to travel. The online learning system CUNA built offers people a chance to stay informed and learn about innovation and best practices.</a:t>
            </a:r>
          </a:p>
          <a:p>
            <a:endParaRPr lang="en-US" dirty="0"/>
          </a:p>
          <a:p>
            <a:r>
              <a:rPr lang="en-US" dirty="0" smtClean="0"/>
              <a:t>The CUNA councils are group of staff organized around common professions and play a vital role in the work of the association.</a:t>
            </a:r>
            <a:endParaRPr lang="en-US" dirty="0"/>
          </a:p>
        </p:txBody>
      </p:sp>
      <p:sp>
        <p:nvSpPr>
          <p:cNvPr id="4" name="Slide Number Placeholder 3"/>
          <p:cNvSpPr>
            <a:spLocks noGrp="1"/>
          </p:cNvSpPr>
          <p:nvPr>
            <p:ph type="sldNum" sz="quarter" idx="10"/>
          </p:nvPr>
        </p:nvSpPr>
        <p:spPr/>
        <p:txBody>
          <a:bodyPr/>
          <a:lstStyle/>
          <a:p>
            <a:fld id="{BC3CDABA-144B-194E-B1BA-B0428EBC4CAD}" type="slidenum">
              <a:rPr lang="en-US" smtClean="0"/>
              <a:t>34</a:t>
            </a:fld>
            <a:endParaRPr lang="en-US" dirty="0"/>
          </a:p>
        </p:txBody>
      </p:sp>
    </p:spTree>
    <p:extLst>
      <p:ext uri="{BB962C8B-B14F-4D97-AF65-F5344CB8AC3E}">
        <p14:creationId xmlns:p14="http://schemas.microsoft.com/office/powerpoint/2010/main" val="31498746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Credit union service organizations - CUSOs - are </a:t>
            </a:r>
            <a:r>
              <a:rPr lang="en-US" dirty="0"/>
              <a:t>formed for all sorts of reasons. They can provide avenues for innovation and creativity that would not typically occur within the confines of a credit union. They can provide a revenue stream for credit unions that would not be available within the confines of a credit union. They can reduce service costs incurred within the traditional credit union. Some may do all three. Generally, these outcomes are the result of collaboration and the cooperative spirit that is inherent in the credit union industry</a:t>
            </a:r>
            <a:r>
              <a:rPr lang="en-US" dirty="0" smtClean="0"/>
              <a:t>.</a:t>
            </a:r>
          </a:p>
          <a:p>
            <a:endParaRPr lang="en-US" dirty="0"/>
          </a:p>
        </p:txBody>
      </p:sp>
      <p:sp>
        <p:nvSpPr>
          <p:cNvPr id="4" name="Slide Number Placeholder 3"/>
          <p:cNvSpPr>
            <a:spLocks noGrp="1"/>
          </p:cNvSpPr>
          <p:nvPr>
            <p:ph type="sldNum" sz="quarter" idx="10"/>
          </p:nvPr>
        </p:nvSpPr>
        <p:spPr/>
        <p:txBody>
          <a:bodyPr/>
          <a:lstStyle/>
          <a:p>
            <a:fld id="{BC3CDABA-144B-194E-B1BA-B0428EBC4CAD}" type="slidenum">
              <a:rPr lang="en-US" smtClean="0"/>
              <a:t>35</a:t>
            </a:fld>
            <a:endParaRPr lang="en-US" dirty="0"/>
          </a:p>
        </p:txBody>
      </p:sp>
    </p:spTree>
    <p:extLst>
      <p:ext uri="{BB962C8B-B14F-4D97-AF65-F5344CB8AC3E}">
        <p14:creationId xmlns:p14="http://schemas.microsoft.com/office/powerpoint/2010/main" val="10872540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Credit </a:t>
            </a:r>
            <a:r>
              <a:rPr lang="en-US" dirty="0"/>
              <a:t>unions </a:t>
            </a:r>
            <a:r>
              <a:rPr lang="en-US" dirty="0" smtClean="0"/>
              <a:t>do a good job assisting </a:t>
            </a:r>
            <a:r>
              <a:rPr lang="en-US" dirty="0"/>
              <a:t>members to become better- educated consumers of financial services. </a:t>
            </a:r>
            <a:r>
              <a:rPr lang="en-US" dirty="0" smtClean="0"/>
              <a:t>Whether in schools or elsewhere, CUs have a long-established track record of doing the right thing to keep consumers informed about financial education.</a:t>
            </a:r>
          </a:p>
          <a:p>
            <a:endParaRPr lang="en-US" dirty="0"/>
          </a:p>
          <a:p>
            <a:r>
              <a:rPr lang="en-US" dirty="0" smtClean="0"/>
              <a:t>They bring people who do not have a relationship with a financial institution into the movement.</a:t>
            </a:r>
          </a:p>
          <a:p>
            <a:endParaRPr lang="en-US" dirty="0" smtClean="0"/>
          </a:p>
          <a:p>
            <a:r>
              <a:rPr lang="en-US" dirty="0" smtClean="0"/>
              <a:t>Additionally</a:t>
            </a:r>
            <a:r>
              <a:rPr lang="en-US" dirty="0"/>
              <a:t>, CUNA is partnering with the National Endowment for Financial Education, a not-for-profit foundation, to expand financial education among high school students. A national study shows that just ten hours of personal finance education can positively affect students' spending and savings habits for a lifetime. </a:t>
            </a:r>
          </a:p>
          <a:p>
            <a:endParaRPr lang="en-US" dirty="0"/>
          </a:p>
        </p:txBody>
      </p:sp>
      <p:sp>
        <p:nvSpPr>
          <p:cNvPr id="4" name="Slide Number Placeholder 3"/>
          <p:cNvSpPr>
            <a:spLocks noGrp="1"/>
          </p:cNvSpPr>
          <p:nvPr>
            <p:ph type="sldNum" sz="quarter" idx="10"/>
          </p:nvPr>
        </p:nvSpPr>
        <p:spPr/>
        <p:txBody>
          <a:bodyPr/>
          <a:lstStyle/>
          <a:p>
            <a:fld id="{BC3CDABA-144B-194E-B1BA-B0428EBC4CAD}" type="slidenum">
              <a:rPr lang="en-US" smtClean="0"/>
              <a:t>36</a:t>
            </a:fld>
            <a:endParaRPr lang="en-US" dirty="0"/>
          </a:p>
        </p:txBody>
      </p:sp>
    </p:spTree>
    <p:extLst>
      <p:ext uri="{BB962C8B-B14F-4D97-AF65-F5344CB8AC3E}">
        <p14:creationId xmlns:p14="http://schemas.microsoft.com/office/powerpoint/2010/main" val="7929067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14400">
              <a:buFontTx/>
              <a:buChar char="-"/>
              <a:defRPr/>
            </a:pPr>
            <a:r>
              <a:rPr lang="en-US" b="1" i="1" dirty="0"/>
              <a:t>Social Purpose: People Helping People</a:t>
            </a:r>
            <a:r>
              <a:rPr lang="en-US" dirty="0"/>
              <a:t>. Credit unions exist to help </a:t>
            </a:r>
            <a:r>
              <a:rPr lang="en-US" dirty="0" smtClean="0"/>
              <a:t>people. </a:t>
            </a:r>
            <a:r>
              <a:rPr lang="en-US" dirty="0"/>
              <a:t>Our goal is to serve all of our members well, including those of modest means - every member counts. Our members are fiercely loyal for this reason. They know their credit union will be there for them in bad times, as well as good. The same people-first philosophy causes credit unions and our employees to get involved in community charitable activities and worthwhile </a:t>
            </a:r>
            <a:r>
              <a:rPr lang="en-US" dirty="0" smtClean="0"/>
              <a:t>causes.</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latin typeface="Arial"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Arial" charset="0"/>
                <a:ea typeface="+mn-ea"/>
                <a:cs typeface="+mn-cs"/>
              </a:rPr>
              <a:t>While the credit union movement</a:t>
            </a:r>
            <a:r>
              <a:rPr lang="en-US" sz="1200" kern="1200" baseline="0" dirty="0" smtClean="0">
                <a:solidFill>
                  <a:schemeClr val="tx1"/>
                </a:solidFill>
                <a:effectLst/>
                <a:latin typeface="Arial" charset="0"/>
                <a:ea typeface="+mn-ea"/>
                <a:cs typeface="+mn-cs"/>
              </a:rPr>
              <a:t> has grown and credit unions have evolved, they haven’t forgotten their roots and why they were established – to help people get away from money lenders and have access to affordable credit and savings. To this day, they continue to serve the unbanked and underserved and promote financial inclusion. </a:t>
            </a:r>
          </a:p>
          <a:p>
            <a:pPr marL="171450" indent="-171450">
              <a:buFontTx/>
              <a:buChar char="-"/>
            </a:pPr>
            <a:endParaRPr lang="en-US" baseline="0" dirty="0" smtClean="0"/>
          </a:p>
          <a:p>
            <a:pPr marL="171450" indent="-171450">
              <a:buFontTx/>
              <a:buChar char="-"/>
            </a:pPr>
            <a:r>
              <a:rPr lang="en-US" baseline="0" dirty="0" smtClean="0"/>
              <a:t>Today, 1,993 or </a:t>
            </a:r>
            <a:r>
              <a:rPr lang="en-US" baseline="0" dirty="0" smtClean="0">
                <a:solidFill>
                  <a:srgbClr val="FF0000"/>
                </a:solidFill>
              </a:rPr>
              <a:t>nearly 30</a:t>
            </a:r>
            <a:r>
              <a:rPr lang="en-US" baseline="0" dirty="0" smtClean="0"/>
              <a:t>% of all US credit unions are LICUs. </a:t>
            </a:r>
          </a:p>
          <a:p>
            <a:pPr marL="0" indent="0">
              <a:buFontTx/>
              <a:buNone/>
            </a:pPr>
            <a:endParaRPr lang="en-US" baseline="0" dirty="0" smtClean="0"/>
          </a:p>
          <a:p>
            <a:r>
              <a:rPr lang="en-US" baseline="0" dirty="0" smtClean="0"/>
              <a:t>To reach low-income, credit unions often:</a:t>
            </a:r>
          </a:p>
          <a:p>
            <a:endParaRPr lang="en-US" baseline="0" dirty="0" smtClean="0"/>
          </a:p>
          <a:p>
            <a:r>
              <a:rPr lang="en-US" dirty="0" smtClean="0">
                <a:ea typeface="ＭＳ Ｐゴシック" pitchFamily="34" charset="-128"/>
              </a:rPr>
              <a:t>- Design</a:t>
            </a:r>
            <a:r>
              <a:rPr lang="en-US" baseline="0" dirty="0" smtClean="0">
                <a:ea typeface="ＭＳ Ｐゴシック" pitchFamily="34" charset="-128"/>
              </a:rPr>
              <a:t> p</a:t>
            </a:r>
            <a:r>
              <a:rPr lang="en-US" dirty="0" smtClean="0">
                <a:ea typeface="ＭＳ Ｐゴシック" pitchFamily="34" charset="-128"/>
              </a:rPr>
              <a:t>roducts to </a:t>
            </a:r>
            <a:r>
              <a:rPr lang="en-US" dirty="0">
                <a:ea typeface="ＭＳ Ｐゴシック" pitchFamily="34" charset="-128"/>
              </a:rPr>
              <a:t>assist low-income individuals and families (first-time homebuyer, ‘no minimum balance’ checking, no-fee checking, fewer/lower fees generally)</a:t>
            </a:r>
          </a:p>
          <a:p>
            <a:r>
              <a:rPr lang="en-US" dirty="0" smtClean="0">
                <a:ea typeface="ＭＳ Ｐゴシック" pitchFamily="34" charset="-128"/>
              </a:rPr>
              <a:t>- Provide Financial </a:t>
            </a:r>
            <a:r>
              <a:rPr lang="en-US" dirty="0">
                <a:ea typeface="ＭＳ Ｐゴシック" pitchFamily="34" charset="-128"/>
              </a:rPr>
              <a:t>education, financial literacy and financial counseling services</a:t>
            </a:r>
          </a:p>
          <a:p>
            <a:r>
              <a:rPr lang="en-US" dirty="0" smtClean="0">
                <a:ea typeface="ＭＳ Ｐゴシック" pitchFamily="34" charset="-128"/>
              </a:rPr>
              <a:t>- Develop Youth </a:t>
            </a:r>
            <a:r>
              <a:rPr lang="en-US" dirty="0">
                <a:ea typeface="ＭＳ Ｐゴシック" pitchFamily="34" charset="-128"/>
              </a:rPr>
              <a:t>programs (to help young people learn to manage their money)</a:t>
            </a:r>
          </a:p>
          <a:p>
            <a:endParaRPr lang="en-US" sz="900"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09525EB7-6F3C-4292-8021-21218F630A19}" type="slidenum">
              <a:rPr lang="en-US" smtClean="0"/>
              <a:t>37</a:t>
            </a:fld>
            <a:endParaRPr lang="en-US" dirty="0"/>
          </a:p>
        </p:txBody>
      </p:sp>
    </p:spTree>
    <p:extLst>
      <p:ext uri="{BB962C8B-B14F-4D97-AF65-F5344CB8AC3E}">
        <p14:creationId xmlns:p14="http://schemas.microsoft.com/office/powerpoint/2010/main" val="8699139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International Credit Union Day has been celebrated annually since </a:t>
            </a:r>
            <a:r>
              <a:rPr lang="en-US" dirty="0" smtClean="0"/>
              <a:t>1948.</a:t>
            </a:r>
          </a:p>
          <a:p>
            <a:endParaRPr lang="en-US" dirty="0"/>
          </a:p>
          <a:p>
            <a:r>
              <a:rPr lang="en-US" dirty="0" smtClean="0"/>
              <a:t>It is a good tie-in to the annual October observation of Cooperative Month.</a:t>
            </a:r>
          </a:p>
          <a:p>
            <a:endParaRPr lang="en-US" dirty="0"/>
          </a:p>
          <a:p>
            <a:r>
              <a:rPr lang="en-US" dirty="0" smtClean="0"/>
              <a:t>Many will hold celebrations to highlight the difference credit union make in their communities.</a:t>
            </a:r>
          </a:p>
          <a:p>
            <a:endParaRPr lang="en-US" dirty="0"/>
          </a:p>
          <a:p>
            <a:r>
              <a:rPr lang="en-US" dirty="0" smtClean="0"/>
              <a:t>More than 200 million worldwide enjoy the benefits of credit unions – more can with greater awareness. </a:t>
            </a:r>
          </a:p>
          <a:p>
            <a:endParaRPr lang="en-US" dirty="0"/>
          </a:p>
          <a:p>
            <a:r>
              <a:rPr lang="en-US" dirty="0" smtClean="0"/>
              <a:t>That’s what the credit union day is meant to do. Build awareness and help people find a credit union that is right for them.</a:t>
            </a:r>
          </a:p>
          <a:p>
            <a:endParaRPr lang="en-US" dirty="0" smtClean="0"/>
          </a:p>
        </p:txBody>
      </p:sp>
      <p:sp>
        <p:nvSpPr>
          <p:cNvPr id="4" name="Slide Number Placeholder 3"/>
          <p:cNvSpPr>
            <a:spLocks noGrp="1"/>
          </p:cNvSpPr>
          <p:nvPr>
            <p:ph type="sldNum" sz="quarter" idx="10"/>
          </p:nvPr>
        </p:nvSpPr>
        <p:spPr/>
        <p:txBody>
          <a:bodyPr/>
          <a:lstStyle/>
          <a:p>
            <a:fld id="{BC3CDABA-144B-194E-B1BA-B0428EBC4CAD}" type="slidenum">
              <a:rPr lang="en-US" smtClean="0"/>
              <a:t>38</a:t>
            </a:fld>
            <a:endParaRPr lang="en-US" dirty="0"/>
          </a:p>
        </p:txBody>
      </p:sp>
    </p:spTree>
    <p:extLst>
      <p:ext uri="{BB962C8B-B14F-4D97-AF65-F5344CB8AC3E}">
        <p14:creationId xmlns:p14="http://schemas.microsoft.com/office/powerpoint/2010/main" val="33902980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Georgia, credit unions are promoting a Switch to Save campaign that helps consumers identify savings on loans. A member or potential member can bring in two months of statements from another financial institution to determine if switching their loan to the credit union will save them money, according to the Georgia Credit Union Affiliates (GCUA).</a:t>
            </a:r>
            <a:br>
              <a:rPr lang="en-US" dirty="0"/>
            </a:br>
            <a:r>
              <a:rPr lang="en-US" dirty="0"/>
              <a:t/>
            </a:r>
            <a:br>
              <a:rPr lang="en-US" dirty="0"/>
            </a:br>
            <a:r>
              <a:rPr lang="en-US" dirty="0"/>
              <a:t> </a:t>
            </a:r>
            <a:br>
              <a:rPr lang="en-US" dirty="0"/>
            </a:br>
            <a:endParaRPr lang="en-US" dirty="0"/>
          </a:p>
        </p:txBody>
      </p:sp>
      <p:sp>
        <p:nvSpPr>
          <p:cNvPr id="4" name="Slide Number Placeholder 3"/>
          <p:cNvSpPr>
            <a:spLocks noGrp="1"/>
          </p:cNvSpPr>
          <p:nvPr>
            <p:ph type="sldNum" sz="quarter" idx="10"/>
          </p:nvPr>
        </p:nvSpPr>
        <p:spPr/>
        <p:txBody>
          <a:bodyPr/>
          <a:lstStyle/>
          <a:p>
            <a:fld id="{BC3CDABA-144B-194E-B1BA-B0428EBC4CAD}" type="slidenum">
              <a:rPr lang="en-US" smtClean="0"/>
              <a:t>39</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7957" y="1442715"/>
            <a:ext cx="3217555" cy="2227538"/>
          </a:xfrm>
          <a:prstGeom prst="rect">
            <a:avLst/>
          </a:prstGeom>
        </p:spPr>
      </p:pic>
    </p:spTree>
    <p:extLst>
      <p:ext uri="{BB962C8B-B14F-4D97-AF65-F5344CB8AC3E}">
        <p14:creationId xmlns:p14="http://schemas.microsoft.com/office/powerpoint/2010/main" val="4115120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396">
              <a:defRPr/>
            </a:pPr>
            <a:endParaRPr lang="en-US" dirty="0">
              <a:latin typeface="Arial" charset="0"/>
            </a:endParaRPr>
          </a:p>
          <a:p>
            <a:pPr defTabSz="882396">
              <a:defRPr/>
            </a:pPr>
            <a:r>
              <a:rPr lang="en-US" dirty="0">
                <a:latin typeface="Arial" charset="0"/>
              </a:rPr>
              <a:t>Credit unions </a:t>
            </a:r>
            <a:r>
              <a:rPr lang="en-US" dirty="0" smtClean="0">
                <a:latin typeface="Arial" charset="0"/>
              </a:rPr>
              <a:t>continue to see good performance with decent growth in savings from last summer to this summer.</a:t>
            </a:r>
          </a:p>
          <a:p>
            <a:pPr defTabSz="882396">
              <a:defRPr/>
            </a:pPr>
            <a:endParaRPr lang="en-US" dirty="0">
              <a:latin typeface="Arial" charset="0"/>
            </a:endParaRPr>
          </a:p>
          <a:p>
            <a:pPr defTabSz="882396">
              <a:defRPr/>
            </a:pPr>
            <a:r>
              <a:rPr lang="en-US" dirty="0" smtClean="0">
                <a:latin typeface="Arial" charset="0"/>
              </a:rPr>
              <a:t>We did a better </a:t>
            </a:r>
            <a:r>
              <a:rPr lang="en-US" dirty="0">
                <a:latin typeface="Arial" charset="0"/>
              </a:rPr>
              <a:t>than banks </a:t>
            </a:r>
            <a:endParaRPr lang="en-US" dirty="0" smtClean="0">
              <a:latin typeface="Arial" charset="0"/>
            </a:endParaRPr>
          </a:p>
          <a:p>
            <a:pPr defTabSz="882396">
              <a:defRPr/>
            </a:pPr>
            <a:endParaRPr lang="en-US" dirty="0">
              <a:latin typeface="Arial" charset="0"/>
            </a:endParaRPr>
          </a:p>
          <a:p>
            <a:pPr defTabSz="882396">
              <a:defRPr/>
            </a:pPr>
            <a:r>
              <a:rPr lang="en-US" dirty="0" smtClean="0">
                <a:latin typeface="Arial" charset="0"/>
              </a:rPr>
              <a:t>- </a:t>
            </a:r>
            <a:r>
              <a:rPr lang="en-US" dirty="0">
                <a:latin typeface="Arial" charset="0"/>
              </a:rPr>
              <a:t>People noticed… membership increased. </a:t>
            </a:r>
          </a:p>
          <a:p>
            <a:pPr defTabSz="882396">
              <a:defRPr/>
            </a:pPr>
            <a:r>
              <a:rPr lang="en-US" dirty="0">
                <a:latin typeface="Arial" charset="0"/>
              </a:rPr>
              <a:t>- Small business lending increased in credit unions as banks were reducing lending to small businesses</a:t>
            </a:r>
          </a:p>
          <a:p>
            <a:pPr defTabSz="882396">
              <a:defRPr/>
            </a:pPr>
            <a:endParaRPr lang="en-US" dirty="0">
              <a:latin typeface="Arial" charset="0"/>
            </a:endParaRPr>
          </a:p>
          <a:p>
            <a:pPr defTabSz="882396">
              <a:defRPr/>
            </a:pPr>
            <a:endParaRPr lang="en-US" dirty="0">
              <a:latin typeface="Arial" charset="0"/>
            </a:endParaRPr>
          </a:p>
          <a:p>
            <a:endParaRPr lang="en-US" dirty="0"/>
          </a:p>
        </p:txBody>
      </p:sp>
      <p:sp>
        <p:nvSpPr>
          <p:cNvPr id="4" name="Slide Number Placeholder 3"/>
          <p:cNvSpPr>
            <a:spLocks noGrp="1"/>
          </p:cNvSpPr>
          <p:nvPr>
            <p:ph type="sldNum" sz="quarter" idx="10"/>
          </p:nvPr>
        </p:nvSpPr>
        <p:spPr/>
        <p:txBody>
          <a:bodyPr/>
          <a:lstStyle/>
          <a:p>
            <a:fld id="{09525EB7-6F3C-4292-8021-21218F630A19}" type="slidenum">
              <a:rPr lang="en-US" smtClean="0"/>
              <a:t>4</a:t>
            </a:fld>
            <a:endParaRPr lang="en-US" dirty="0"/>
          </a:p>
        </p:txBody>
      </p:sp>
    </p:spTree>
    <p:extLst>
      <p:ext uri="{BB962C8B-B14F-4D97-AF65-F5344CB8AC3E}">
        <p14:creationId xmlns:p14="http://schemas.microsoft.com/office/powerpoint/2010/main" val="30378618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br>
              <a:rPr lang="en-US" dirty="0"/>
            </a:br>
            <a:r>
              <a:rPr lang="en-US" dirty="0"/>
              <a:t>Credit Unions for Kids will hold Shop for Miracles, a one-day fundraising program to support local Children's Miracle Network Hospitals. </a:t>
            </a:r>
          </a:p>
          <a:p>
            <a:endParaRPr lang="en-US" dirty="0" smtClean="0"/>
          </a:p>
          <a:p>
            <a:r>
              <a:rPr lang="en-US" dirty="0" smtClean="0"/>
              <a:t>Every </a:t>
            </a:r>
            <a:r>
              <a:rPr lang="en-US" dirty="0"/>
              <a:t>time a member of a participating credit union swipes his or her credit union-issued credit or debit card, the credit union will donate 25 cents, or another predetermined amount, to a local Children's Miracle Network Hospital.</a:t>
            </a:r>
            <a:br>
              <a:rPr lang="en-US" dirty="0"/>
            </a:br>
            <a:r>
              <a:rPr lang="en-US" dirty="0"/>
              <a:t/>
            </a:r>
            <a:br>
              <a:rPr lang="en-US" dirty="0"/>
            </a:br>
            <a:r>
              <a:rPr lang="en-US" dirty="0"/>
              <a:t>Shop for Miracles is sponsored by the Credit Union National Association, the World Council of Credit Unions and Credit Unions for Kids.</a:t>
            </a:r>
            <a:br>
              <a:rPr lang="en-US" dirty="0"/>
            </a:br>
            <a:r>
              <a:rPr lang="en-US" dirty="0"/>
              <a:t> </a:t>
            </a:r>
            <a:br>
              <a:rPr lang="en-US" dirty="0"/>
            </a:br>
            <a:r>
              <a:rPr lang="en-US" dirty="0"/>
              <a:t>CO-OP Financial Services also will tie its Miracle Match program to Shop for Miracles, matching funds dollar-for-dollar up to $10,000 with certain participating credit unions.</a:t>
            </a:r>
          </a:p>
          <a:p>
            <a:endParaRPr lang="en-US" dirty="0"/>
          </a:p>
        </p:txBody>
      </p:sp>
      <p:sp>
        <p:nvSpPr>
          <p:cNvPr id="4" name="Slide Number Placeholder 3"/>
          <p:cNvSpPr>
            <a:spLocks noGrp="1"/>
          </p:cNvSpPr>
          <p:nvPr>
            <p:ph type="sldNum" sz="quarter" idx="10"/>
          </p:nvPr>
        </p:nvSpPr>
        <p:spPr/>
        <p:txBody>
          <a:bodyPr/>
          <a:lstStyle/>
          <a:p>
            <a:fld id="{BC3CDABA-144B-194E-B1BA-B0428EBC4CAD}" type="slidenum">
              <a:rPr lang="en-US" smtClean="0"/>
              <a:t>40</a:t>
            </a:fld>
            <a:endParaRPr lang="en-US" dirty="0"/>
          </a:p>
        </p:txBody>
      </p:sp>
    </p:spTree>
    <p:extLst>
      <p:ext uri="{BB962C8B-B14F-4D97-AF65-F5344CB8AC3E}">
        <p14:creationId xmlns:p14="http://schemas.microsoft.com/office/powerpoint/2010/main" val="30458760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Credit </a:t>
            </a:r>
            <a:r>
              <a:rPr lang="en-US" dirty="0"/>
              <a:t>unions are democratically owned and controlled institutions that take pride in their "people helping people" philosophy</a:t>
            </a:r>
            <a:r>
              <a:rPr lang="en-US" dirty="0" smtClean="0"/>
              <a:t>.</a:t>
            </a:r>
          </a:p>
          <a:p>
            <a:endParaRPr lang="en-US" dirty="0"/>
          </a:p>
          <a:p>
            <a:r>
              <a:rPr lang="en-US" dirty="0"/>
              <a:t>Credit union boards of directors are elected by members; each member has an equal vote, regardless of how much he or she has on deposit</a:t>
            </a:r>
            <a:r>
              <a:rPr lang="en-US" dirty="0" smtClean="0"/>
              <a:t>.</a:t>
            </a:r>
          </a:p>
          <a:p>
            <a:endParaRPr lang="en-US" dirty="0"/>
          </a:p>
          <a:p>
            <a:r>
              <a:rPr lang="en-US" dirty="0"/>
              <a:t>Only members may serve as directors, and directors generally serve without remuneration</a:t>
            </a:r>
            <a:r>
              <a:rPr lang="en-US" dirty="0" smtClean="0"/>
              <a:t>.</a:t>
            </a:r>
          </a:p>
          <a:p>
            <a:endParaRPr lang="en-US" dirty="0"/>
          </a:p>
          <a:p>
            <a:r>
              <a:rPr lang="en-US" dirty="0"/>
              <a:t>Volunteers are an important credit union resource. Presently, approximately 86,000 Americans volunteer for their credit unions, serving as board members, committee members or providing other assistance. </a:t>
            </a:r>
            <a:endParaRPr lang="en-US" dirty="0" smtClean="0"/>
          </a:p>
          <a:p>
            <a:endParaRPr lang="en-US" dirty="0"/>
          </a:p>
          <a:p>
            <a:r>
              <a:rPr lang="en-US" dirty="0"/>
              <a:t>C</a:t>
            </a:r>
            <a:r>
              <a:rPr lang="en-US" dirty="0" smtClean="0"/>
              <a:t>redit </a:t>
            </a:r>
            <a:r>
              <a:rPr lang="en-US" dirty="0"/>
              <a:t>unions have no outside stockholders, so after reserves are set aside, earnings are returned to members in the form of dividends on savings, lower loan rates and fees, or additional services.</a:t>
            </a:r>
          </a:p>
          <a:p>
            <a:endParaRPr lang="en-US" dirty="0"/>
          </a:p>
        </p:txBody>
      </p:sp>
      <p:sp>
        <p:nvSpPr>
          <p:cNvPr id="4" name="Slide Number Placeholder 3"/>
          <p:cNvSpPr>
            <a:spLocks noGrp="1"/>
          </p:cNvSpPr>
          <p:nvPr>
            <p:ph type="sldNum" sz="quarter" idx="10"/>
          </p:nvPr>
        </p:nvSpPr>
        <p:spPr/>
        <p:txBody>
          <a:bodyPr/>
          <a:lstStyle/>
          <a:p>
            <a:fld id="{BC3CDABA-144B-194E-B1BA-B0428EBC4CAD}" type="slidenum">
              <a:rPr lang="en-US" smtClean="0"/>
              <a:t>41</a:t>
            </a:fld>
            <a:endParaRPr lang="en-US" dirty="0"/>
          </a:p>
        </p:txBody>
      </p:sp>
    </p:spTree>
    <p:extLst>
      <p:ext uri="{BB962C8B-B14F-4D97-AF65-F5344CB8AC3E}">
        <p14:creationId xmlns:p14="http://schemas.microsoft.com/office/powerpoint/2010/main" val="14160518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Credit union people are dedicated to a cause and a movement that makes a difference in people’s lives. The improve the quality of life of their members and communities.</a:t>
            </a:r>
          </a:p>
          <a:p>
            <a:endParaRPr lang="en-US" dirty="0"/>
          </a:p>
          <a:p>
            <a:r>
              <a:rPr lang="en-US" dirty="0" smtClean="0"/>
              <a:t>The focus is recognized by people. Here’s some recent data to support the point.</a:t>
            </a:r>
          </a:p>
          <a:p>
            <a:endParaRPr lang="en-US" dirty="0"/>
          </a:p>
          <a:p>
            <a:r>
              <a:rPr lang="en-US" dirty="0" smtClean="0"/>
              <a:t>The American Customer Satisfaction Index (well respected measure of consumer confidence) reports that credit unions score an 85 on the index while big banks score a 78.  A significant difference.</a:t>
            </a:r>
          </a:p>
          <a:p>
            <a:endParaRPr lang="en-US" dirty="0"/>
          </a:p>
          <a:p>
            <a:r>
              <a:rPr lang="en-US" dirty="0" smtClean="0"/>
              <a:t>Additionally, the Chicago Booth Kellogg financial trust index reports that 60% of people say credit unions are trustworthy, and by comparison only 30% say big banks are trustworthy.</a:t>
            </a:r>
          </a:p>
          <a:p>
            <a:endParaRPr lang="en-US" dirty="0"/>
          </a:p>
        </p:txBody>
      </p:sp>
      <p:sp>
        <p:nvSpPr>
          <p:cNvPr id="4" name="Slide Number Placeholder 3"/>
          <p:cNvSpPr>
            <a:spLocks noGrp="1"/>
          </p:cNvSpPr>
          <p:nvPr>
            <p:ph type="sldNum" sz="quarter" idx="10"/>
          </p:nvPr>
        </p:nvSpPr>
        <p:spPr/>
        <p:txBody>
          <a:bodyPr/>
          <a:lstStyle/>
          <a:p>
            <a:fld id="{BC3CDABA-144B-194E-B1BA-B0428EBC4CAD}" type="slidenum">
              <a:rPr lang="en-US" smtClean="0"/>
              <a:t>42</a:t>
            </a:fld>
            <a:endParaRPr lang="en-US" dirty="0"/>
          </a:p>
        </p:txBody>
      </p:sp>
    </p:spTree>
    <p:extLst>
      <p:ext uri="{BB962C8B-B14F-4D97-AF65-F5344CB8AC3E}">
        <p14:creationId xmlns:p14="http://schemas.microsoft.com/office/powerpoint/2010/main" val="2286328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t>
            </a:r>
            <a:r>
              <a:rPr lang="en-US" dirty="0" smtClean="0"/>
              <a:t>another look at how credit unions do with consumers.</a:t>
            </a:r>
          </a:p>
          <a:p>
            <a:endParaRPr lang="en-US" dirty="0"/>
          </a:p>
          <a:p>
            <a:r>
              <a:rPr lang="en-US" dirty="0" smtClean="0"/>
              <a:t>They like us for the convenience, good prices, choices and options, and education that we offer.</a:t>
            </a:r>
          </a:p>
          <a:p>
            <a:endParaRPr lang="en-US" dirty="0"/>
          </a:p>
          <a:p>
            <a:r>
              <a:rPr lang="en-US" dirty="0" smtClean="0"/>
              <a:t>Great news!</a:t>
            </a:r>
            <a:endParaRPr lang="en-US" dirty="0"/>
          </a:p>
          <a:p>
            <a:endParaRPr lang="en-US" dirty="0"/>
          </a:p>
        </p:txBody>
      </p:sp>
      <p:sp>
        <p:nvSpPr>
          <p:cNvPr id="4" name="Slide Number Placeholder 3"/>
          <p:cNvSpPr>
            <a:spLocks noGrp="1"/>
          </p:cNvSpPr>
          <p:nvPr>
            <p:ph type="sldNum" sz="quarter" idx="10"/>
          </p:nvPr>
        </p:nvSpPr>
        <p:spPr/>
        <p:txBody>
          <a:bodyPr/>
          <a:lstStyle/>
          <a:p>
            <a:fld id="{09525EB7-6F3C-4292-8021-21218F630A19}" type="slidenum">
              <a:rPr lang="en-US" smtClean="0"/>
              <a:t>43</a:t>
            </a:fld>
            <a:endParaRPr lang="en-US" dirty="0"/>
          </a:p>
        </p:txBody>
      </p:sp>
    </p:spTree>
    <p:extLst>
      <p:ext uri="{BB962C8B-B14F-4D97-AF65-F5344CB8AC3E}">
        <p14:creationId xmlns:p14="http://schemas.microsoft.com/office/powerpoint/2010/main" val="39394182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very much for the opportunity to be with you today. </a:t>
            </a:r>
            <a:r>
              <a:rPr lang="en-US" dirty="0" smtClean="0"/>
              <a:t>I would like to personally thank </a:t>
            </a:r>
            <a:r>
              <a:rPr lang="en-US" dirty="0" err="1" smtClean="0"/>
              <a:t>Nomadello</a:t>
            </a:r>
            <a:r>
              <a:rPr lang="en-US" dirty="0" smtClean="0"/>
              <a:t> – you are so lucky to have someone like her working on behalf of credit unions. She is truly a remarkable woman and a wonderful resource for all of you!</a:t>
            </a:r>
            <a:endParaRPr lang="en-US" dirty="0" smtClean="0"/>
          </a:p>
          <a:p>
            <a:endParaRPr lang="en-US" dirty="0"/>
          </a:p>
          <a:p>
            <a:r>
              <a:rPr lang="en-US" dirty="0" smtClean="0"/>
              <a:t>I have enjoyed my time here and getting to know your amazing country.</a:t>
            </a:r>
          </a:p>
          <a:p>
            <a:endParaRPr lang="en-US" dirty="0"/>
          </a:p>
          <a:p>
            <a:r>
              <a:rPr lang="en-US" dirty="0" smtClean="0"/>
              <a:t>For credit unions – I think we can agree that the opportunities ahead are boundless.</a:t>
            </a:r>
          </a:p>
          <a:p>
            <a:endParaRPr lang="en-US" dirty="0"/>
          </a:p>
          <a:p>
            <a:r>
              <a:rPr lang="en-US" dirty="0" smtClean="0"/>
              <a:t>Together we can;</a:t>
            </a:r>
          </a:p>
          <a:p>
            <a:endParaRPr lang="en-US" dirty="0"/>
          </a:p>
          <a:p>
            <a:r>
              <a:rPr lang="en-US" dirty="0" smtClean="0"/>
              <a:t>Work to be effective advocates for our members – </a:t>
            </a:r>
          </a:p>
          <a:p>
            <a:endParaRPr lang="en-US" dirty="0"/>
          </a:p>
          <a:p>
            <a:r>
              <a:rPr lang="en-US" dirty="0" smtClean="0"/>
              <a:t>A respected voice on the issues that matter to credit unions</a:t>
            </a:r>
          </a:p>
          <a:p>
            <a:endParaRPr lang="en-US" dirty="0"/>
          </a:p>
          <a:p>
            <a:r>
              <a:rPr lang="en-US" dirty="0" smtClean="0"/>
              <a:t>And dedicated to the unity of our movement – because together we can accomplish more.</a:t>
            </a:r>
            <a:endParaRPr lang="en-US" dirty="0"/>
          </a:p>
        </p:txBody>
      </p:sp>
      <p:sp>
        <p:nvSpPr>
          <p:cNvPr id="4" name="Slide Number Placeholder 3"/>
          <p:cNvSpPr>
            <a:spLocks noGrp="1"/>
          </p:cNvSpPr>
          <p:nvPr>
            <p:ph type="sldNum" sz="quarter" idx="10"/>
          </p:nvPr>
        </p:nvSpPr>
        <p:spPr/>
        <p:txBody>
          <a:bodyPr/>
          <a:lstStyle/>
          <a:p>
            <a:fld id="{BC3CDABA-144B-194E-B1BA-B0428EBC4CAD}" type="slidenum">
              <a:rPr lang="en-US" smtClean="0"/>
              <a:t>44</a:t>
            </a:fld>
            <a:endParaRPr lang="en-US" dirty="0"/>
          </a:p>
        </p:txBody>
      </p:sp>
    </p:spTree>
    <p:extLst>
      <p:ext uri="{BB962C8B-B14F-4D97-AF65-F5344CB8AC3E}">
        <p14:creationId xmlns:p14="http://schemas.microsoft.com/office/powerpoint/2010/main" val="8072932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 have </a:t>
            </a:r>
            <a:r>
              <a:rPr lang="en-US" smtClean="0"/>
              <a:t>any questions for me?</a:t>
            </a:r>
            <a:endParaRPr lang="en-US" dirty="0"/>
          </a:p>
        </p:txBody>
      </p:sp>
      <p:sp>
        <p:nvSpPr>
          <p:cNvPr id="4" name="Slide Number Placeholder 3"/>
          <p:cNvSpPr>
            <a:spLocks noGrp="1"/>
          </p:cNvSpPr>
          <p:nvPr>
            <p:ph type="sldNum" sz="quarter" idx="10"/>
          </p:nvPr>
        </p:nvSpPr>
        <p:spPr/>
        <p:txBody>
          <a:bodyPr/>
          <a:lstStyle/>
          <a:p>
            <a:fld id="{BC3CDABA-144B-194E-B1BA-B0428EBC4CAD}" type="slidenum">
              <a:rPr lang="en-US" smtClean="0"/>
              <a:t>45</a:t>
            </a:fld>
            <a:endParaRPr lang="en-US" dirty="0"/>
          </a:p>
        </p:txBody>
      </p:sp>
    </p:spTree>
    <p:extLst>
      <p:ext uri="{BB962C8B-B14F-4D97-AF65-F5344CB8AC3E}">
        <p14:creationId xmlns:p14="http://schemas.microsoft.com/office/powerpoint/2010/main" val="1547490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396">
              <a:defRPr/>
            </a:pPr>
            <a:endParaRPr lang="en-US" dirty="0">
              <a:latin typeface="Arial" charset="0"/>
            </a:endParaRPr>
          </a:p>
          <a:p>
            <a:pPr defTabSz="882396">
              <a:defRPr/>
            </a:pPr>
            <a:r>
              <a:rPr lang="en-US" dirty="0" smtClean="0">
                <a:latin typeface="Arial" charset="0"/>
              </a:rPr>
              <a:t>Loan growth has also been good, </a:t>
            </a:r>
            <a:r>
              <a:rPr lang="en-US" dirty="0" smtClean="0">
                <a:latin typeface="Arial" charset="0"/>
              </a:rPr>
              <a:t>signaling </a:t>
            </a:r>
            <a:r>
              <a:rPr lang="en-US" dirty="0" smtClean="0">
                <a:latin typeface="Arial" charset="0"/>
              </a:rPr>
              <a:t>the confidence many members have in the future. </a:t>
            </a:r>
            <a:r>
              <a:rPr lang="en-US" dirty="0" smtClean="0">
                <a:latin typeface="Arial" charset="0"/>
              </a:rPr>
              <a:t>The </a:t>
            </a:r>
            <a:r>
              <a:rPr lang="en-US" dirty="0" smtClean="0">
                <a:latin typeface="Arial" charset="0"/>
              </a:rPr>
              <a:t>year to year growth in lending from $636 billion to $700 billion this past June.</a:t>
            </a:r>
            <a:endParaRPr lang="en-US" dirty="0">
              <a:latin typeface="Arial" charset="0"/>
            </a:endParaRPr>
          </a:p>
          <a:p>
            <a:endParaRPr lang="en-US" dirty="0"/>
          </a:p>
        </p:txBody>
      </p:sp>
      <p:sp>
        <p:nvSpPr>
          <p:cNvPr id="4" name="Slide Number Placeholder 3"/>
          <p:cNvSpPr>
            <a:spLocks noGrp="1"/>
          </p:cNvSpPr>
          <p:nvPr>
            <p:ph type="sldNum" sz="quarter" idx="10"/>
          </p:nvPr>
        </p:nvSpPr>
        <p:spPr/>
        <p:txBody>
          <a:bodyPr/>
          <a:lstStyle/>
          <a:p>
            <a:fld id="{09525EB7-6F3C-4292-8021-21218F630A19}" type="slidenum">
              <a:rPr lang="en-US" smtClean="0"/>
              <a:t>5</a:t>
            </a:fld>
            <a:endParaRPr lang="en-US" dirty="0"/>
          </a:p>
        </p:txBody>
      </p:sp>
    </p:spTree>
    <p:extLst>
      <p:ext uri="{BB962C8B-B14F-4D97-AF65-F5344CB8AC3E}">
        <p14:creationId xmlns:p14="http://schemas.microsoft.com/office/powerpoint/2010/main" val="3656405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key part of the credit union difference we emphasize is the better deal members get by belonging to a credit union. Here we’re looking at the financial benefits the credit union system brings to the American economy.</a:t>
            </a:r>
          </a:p>
          <a:p>
            <a:endParaRPr lang="en-US" dirty="0"/>
          </a:p>
          <a:p>
            <a:r>
              <a:rPr lang="en-US" dirty="0" smtClean="0"/>
              <a:t>$4.33 billion in savings through lower rates on loans</a:t>
            </a:r>
          </a:p>
          <a:p>
            <a:r>
              <a:rPr lang="en-US" dirty="0" smtClean="0"/>
              <a:t>$1 billion in higher interest rates and earnings on savings</a:t>
            </a:r>
          </a:p>
          <a:p>
            <a:r>
              <a:rPr lang="en-US" dirty="0" smtClean="0"/>
              <a:t>$1 billion in savings due to lower fees at credit union</a:t>
            </a:r>
          </a:p>
          <a:p>
            <a:endParaRPr lang="en-US" dirty="0"/>
          </a:p>
          <a:p>
            <a:r>
              <a:rPr lang="en-US" dirty="0" smtClean="0"/>
              <a:t>And finally,</a:t>
            </a:r>
          </a:p>
          <a:p>
            <a:endParaRPr lang="en-US" dirty="0"/>
          </a:p>
          <a:p>
            <a:r>
              <a:rPr lang="en-US" dirty="0" smtClean="0"/>
              <a:t>$2 billion in savings in general because of the competitive pressure on the fees and other expenses at the big banks due to credit unions.</a:t>
            </a:r>
            <a:endParaRPr lang="en-US" dirty="0"/>
          </a:p>
        </p:txBody>
      </p:sp>
      <p:sp>
        <p:nvSpPr>
          <p:cNvPr id="4" name="Slide Number Placeholder 3"/>
          <p:cNvSpPr>
            <a:spLocks noGrp="1"/>
          </p:cNvSpPr>
          <p:nvPr>
            <p:ph type="sldNum" sz="quarter" idx="10"/>
          </p:nvPr>
        </p:nvSpPr>
        <p:spPr/>
        <p:txBody>
          <a:bodyPr/>
          <a:lstStyle/>
          <a:p>
            <a:fld id="{09525EB7-6F3C-4292-8021-21218F630A19}" type="slidenum">
              <a:rPr lang="en-US" smtClean="0"/>
              <a:t>6</a:t>
            </a:fld>
            <a:endParaRPr lang="en-US" dirty="0"/>
          </a:p>
        </p:txBody>
      </p:sp>
    </p:spTree>
    <p:extLst>
      <p:ext uri="{BB962C8B-B14F-4D97-AF65-F5344CB8AC3E}">
        <p14:creationId xmlns:p14="http://schemas.microsoft.com/office/powerpoint/2010/main" val="2463542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396" eaLnBrk="0" fontAlgn="base" hangingPunct="0">
              <a:spcBef>
                <a:spcPct val="30000"/>
              </a:spcBef>
              <a:spcAft>
                <a:spcPct val="0"/>
              </a:spcAft>
              <a:defRPr/>
            </a:pPr>
            <a:r>
              <a:rPr lang="en-US" baseline="0" dirty="0" smtClean="0"/>
              <a:t>Here’s a quick look at th</a:t>
            </a:r>
            <a:r>
              <a:rPr lang="en-US" dirty="0" smtClean="0"/>
              <a:t>e credit union movement internationally. </a:t>
            </a:r>
          </a:p>
          <a:p>
            <a:pPr defTabSz="882396" eaLnBrk="0" fontAlgn="base" hangingPunct="0">
              <a:spcBef>
                <a:spcPct val="30000"/>
              </a:spcBef>
              <a:spcAft>
                <a:spcPct val="0"/>
              </a:spcAft>
              <a:defRPr/>
            </a:pPr>
            <a:r>
              <a:rPr lang="en-US" dirty="0" smtClean="0"/>
              <a:t>It’s growing nicely,</a:t>
            </a:r>
          </a:p>
          <a:p>
            <a:pPr defTabSz="882396" eaLnBrk="0" fontAlgn="base" hangingPunct="0">
              <a:spcBef>
                <a:spcPct val="30000"/>
              </a:spcBef>
              <a:spcAft>
                <a:spcPct val="0"/>
              </a:spcAft>
              <a:defRPr/>
            </a:pPr>
            <a:endParaRPr lang="en-US" dirty="0"/>
          </a:p>
          <a:p>
            <a:pPr defTabSz="882396" eaLnBrk="0" fontAlgn="base" hangingPunct="0">
              <a:spcBef>
                <a:spcPct val="30000"/>
              </a:spcBef>
              <a:spcAft>
                <a:spcPct val="0"/>
              </a:spcAft>
              <a:defRPr/>
            </a:pPr>
            <a:r>
              <a:rPr lang="en-US" dirty="0"/>
              <a:t>C</a:t>
            </a:r>
            <a:r>
              <a:rPr lang="en-US" dirty="0" smtClean="0"/>
              <a:t>redit unions in the U.S. are happy to serve as advisors, mentors to those interested in growing credit unions.</a:t>
            </a:r>
          </a:p>
          <a:p>
            <a:pPr defTabSz="882396" eaLnBrk="0" fontAlgn="base" hangingPunct="0">
              <a:spcBef>
                <a:spcPct val="30000"/>
              </a:spcBef>
              <a:spcAft>
                <a:spcPct val="0"/>
              </a:spcAft>
              <a:defRPr/>
            </a:pPr>
            <a:endParaRPr lang="en-US" dirty="0"/>
          </a:p>
          <a:p>
            <a:pPr defTabSz="882396" eaLnBrk="0" fontAlgn="base" hangingPunct="0">
              <a:spcBef>
                <a:spcPct val="30000"/>
              </a:spcBef>
              <a:spcAft>
                <a:spcPct val="0"/>
              </a:spcAft>
              <a:defRPr/>
            </a:pPr>
            <a:r>
              <a:rPr lang="en-US" dirty="0" smtClean="0"/>
              <a:t>Next year, the World Council of Credit Unions meeting will be held in Denver, Colorado in conjunction with the Credit Union National Association’s annual conference.</a:t>
            </a:r>
          </a:p>
          <a:p>
            <a:endParaRPr lang="en-US" dirty="0" smtClean="0"/>
          </a:p>
          <a:p>
            <a:pPr marL="165449" indent="-165449">
              <a:buFont typeface="Arial" panose="020B0604020202020204" pitchFamily="34" charset="0"/>
              <a:buChar char="•"/>
            </a:pPr>
            <a:endParaRPr lang="en-US" baseline="0" dirty="0" smtClean="0"/>
          </a:p>
          <a:p>
            <a:pPr marL="165449" indent="-165449">
              <a:buFont typeface="Arial" panose="020B0604020202020204" pitchFamily="34" charset="0"/>
              <a:buChar char="•"/>
            </a:pPr>
            <a:endParaRPr lang="en-US" baseline="0" dirty="0" smtClean="0"/>
          </a:p>
          <a:p>
            <a:pPr marL="165449" indent="-165449">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9525EB7-6F3C-4292-8021-21218F630A19}" type="slidenum">
              <a:rPr lang="en-US" smtClean="0"/>
              <a:t>7</a:t>
            </a:fld>
            <a:endParaRPr lang="en-US" dirty="0"/>
          </a:p>
        </p:txBody>
      </p:sp>
    </p:spTree>
    <p:extLst>
      <p:ext uri="{BB962C8B-B14F-4D97-AF65-F5344CB8AC3E}">
        <p14:creationId xmlns:p14="http://schemas.microsoft.com/office/powerpoint/2010/main" val="3608307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United States, credit </a:t>
            </a:r>
            <a:r>
              <a:rPr lang="en-US" dirty="0"/>
              <a:t>unions have made collaborative banking a successful way of life for millions, while offering first-rate member service and impressive savings. </a:t>
            </a:r>
            <a:endParaRPr lang="en-US" dirty="0" smtClean="0"/>
          </a:p>
          <a:p>
            <a:endParaRPr lang="en-US" dirty="0" smtClean="0"/>
          </a:p>
          <a:p>
            <a:r>
              <a:rPr lang="en-US" dirty="0" smtClean="0"/>
              <a:t>But </a:t>
            </a:r>
            <a:r>
              <a:rPr lang="en-US" dirty="0"/>
              <a:t>we have only 100 million </a:t>
            </a:r>
            <a:r>
              <a:rPr lang="en-US" dirty="0" smtClean="0"/>
              <a:t>memberships </a:t>
            </a:r>
            <a:r>
              <a:rPr lang="en-US" dirty="0"/>
              <a:t>in a nation of over 300 million. </a:t>
            </a:r>
            <a:endParaRPr lang="en-US" dirty="0" smtClean="0"/>
          </a:p>
          <a:p>
            <a:endParaRPr lang="en-US" dirty="0"/>
          </a:p>
          <a:p>
            <a:r>
              <a:rPr lang="en-US" dirty="0" smtClean="0"/>
              <a:t>And </a:t>
            </a:r>
            <a:r>
              <a:rPr lang="en-US" dirty="0"/>
              <a:t>of those members, fewer than half call their credit union their primary financial institution. </a:t>
            </a:r>
            <a:r>
              <a:rPr lang="en-US" dirty="0" smtClean="0"/>
              <a:t>We believe it's </a:t>
            </a:r>
            <a:r>
              <a:rPr lang="en-US" dirty="0"/>
              <a:t>time for a new vision for the future of credit unions:</a:t>
            </a:r>
          </a:p>
          <a:p>
            <a:endParaRPr lang="en-US" b="1" dirty="0"/>
          </a:p>
          <a:p>
            <a:r>
              <a:rPr lang="en-US" b="1" dirty="0" smtClean="0"/>
              <a:t>AMERICANS </a:t>
            </a:r>
            <a:r>
              <a:rPr lang="en-US" b="1" dirty="0"/>
              <a:t>CHOOSE CREDIT UNIONS AS THEIR BEST FINANCIAL </a:t>
            </a:r>
            <a:r>
              <a:rPr lang="en-US" b="1" dirty="0" smtClean="0"/>
              <a:t>PARTNER</a:t>
            </a:r>
          </a:p>
          <a:p>
            <a:endParaRPr lang="en-US" b="1" dirty="0"/>
          </a:p>
          <a:p>
            <a:r>
              <a:rPr lang="en-US" dirty="0"/>
              <a:t>This is a vision based on our shared values: collaboration, a focus on members, community involvement and a dedication to financial well-being. Unite for Good.</a:t>
            </a:r>
          </a:p>
          <a:p>
            <a:endParaRPr lang="en-US" dirty="0"/>
          </a:p>
          <a:p>
            <a:r>
              <a:rPr lang="en-US" dirty="0" smtClean="0"/>
              <a:t>CUNA launched a site for credit unions to focus our efforts on this important goal. It serves as a hub where people can come together, share stories and collaborate on the work involved in getting members to choose a credit union to be there primary financial partner.</a:t>
            </a:r>
            <a:r>
              <a:rPr lang="en-US" dirty="0"/>
              <a:t> </a:t>
            </a:r>
            <a:endParaRPr lang="en-US" dirty="0" smtClean="0"/>
          </a:p>
        </p:txBody>
      </p:sp>
      <p:sp>
        <p:nvSpPr>
          <p:cNvPr id="4" name="Slide Number Placeholder 3"/>
          <p:cNvSpPr>
            <a:spLocks noGrp="1"/>
          </p:cNvSpPr>
          <p:nvPr>
            <p:ph type="sldNum" sz="quarter" idx="10"/>
          </p:nvPr>
        </p:nvSpPr>
        <p:spPr/>
        <p:txBody>
          <a:bodyPr/>
          <a:lstStyle/>
          <a:p>
            <a:fld id="{BC3CDABA-144B-194E-B1BA-B0428EBC4CAD}" type="slidenum">
              <a:rPr lang="en-US" smtClean="0"/>
              <a:t>8</a:t>
            </a:fld>
            <a:endParaRPr lang="en-US" dirty="0"/>
          </a:p>
        </p:txBody>
      </p:sp>
    </p:spTree>
    <p:extLst>
      <p:ext uri="{BB962C8B-B14F-4D97-AF65-F5344CB8AC3E}">
        <p14:creationId xmlns:p14="http://schemas.microsoft.com/office/powerpoint/2010/main" val="3014475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Our “Unite for Good” website – that is, uniteforgood.org -- includes a wealth of stories and examples about how credit unions are serving their communities. In fact, we’ve been collecting those stories from credit unions over the past year under the “share stories” tab on the website.</a:t>
            </a:r>
          </a:p>
          <a:p>
            <a:r>
              <a:rPr lang="en-US" dirty="0"/>
              <a:t> </a:t>
            </a:r>
          </a:p>
          <a:p>
            <a:r>
              <a:rPr lang="en-US" dirty="0"/>
              <a:t>To date, we’ve collected more than 200 stories contributed by credit unions from across the country. These stories focus on all sort of activities undertaken by credit unions – from bake sales to long-term fundraising events.</a:t>
            </a:r>
          </a:p>
          <a:p>
            <a:endParaRPr lang="en-US" dirty="0"/>
          </a:p>
        </p:txBody>
      </p:sp>
      <p:sp>
        <p:nvSpPr>
          <p:cNvPr id="4" name="Slide Number Placeholder 3"/>
          <p:cNvSpPr>
            <a:spLocks noGrp="1"/>
          </p:cNvSpPr>
          <p:nvPr>
            <p:ph type="sldNum" sz="quarter" idx="10"/>
          </p:nvPr>
        </p:nvSpPr>
        <p:spPr/>
        <p:txBody>
          <a:bodyPr/>
          <a:lstStyle/>
          <a:p>
            <a:fld id="{79D903CD-8A03-9340-8409-C9DF9F65D9AA}" type="slidenum">
              <a:rPr lang="en-US" smtClean="0"/>
              <a:t>9</a:t>
            </a:fld>
            <a:endParaRPr lang="en-US"/>
          </a:p>
        </p:txBody>
      </p:sp>
    </p:spTree>
    <p:extLst>
      <p:ext uri="{BB962C8B-B14F-4D97-AF65-F5344CB8AC3E}">
        <p14:creationId xmlns:p14="http://schemas.microsoft.com/office/powerpoint/2010/main" val="3034262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3000" y="841772"/>
            <a:ext cx="6045200" cy="1790700"/>
          </a:xfrm>
        </p:spPr>
        <p:txBody>
          <a:bodyPr anchor="b"/>
          <a:lstStyle>
            <a:lvl1pPr algn="l">
              <a:defRPr sz="60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3225800" y="2701528"/>
            <a:ext cx="4775200" cy="1241822"/>
          </a:xfrm>
        </p:spPr>
        <p:txBody>
          <a:bodyPr/>
          <a:lstStyle>
            <a:lvl1pPr marL="0" indent="0" algn="l">
              <a:buNone/>
              <a:defRPr sz="2400">
                <a:solidFill>
                  <a:srgbClr val="B5191E"/>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8001000" y="4767264"/>
            <a:ext cx="514350" cy="273844"/>
          </a:xfrm>
        </p:spPr>
        <p:txBody>
          <a:bodyPr/>
          <a:lstStyle>
            <a:lvl1pPr>
              <a:defRPr sz="1000">
                <a:latin typeface="Arial" panose="020B0604020202020204" pitchFamily="34" charset="0"/>
                <a:cs typeface="Arial" panose="020B0604020202020204" pitchFamily="34" charset="0"/>
              </a:defRPr>
            </a:lvl1pPr>
          </a:lstStyle>
          <a:p>
            <a:fld id="{E0C53C0C-EBFB-4121-BF62-D198B9FAC225}" type="slidenum">
              <a:rPr lang="en-US" smtClean="0"/>
              <a:pPr/>
              <a:t>‹#›</a:t>
            </a:fld>
            <a:endParaRPr lang="en-US" dirty="0"/>
          </a:p>
        </p:txBody>
      </p:sp>
    </p:spTree>
    <p:extLst>
      <p:ext uri="{BB962C8B-B14F-4D97-AF65-F5344CB8AC3E}">
        <p14:creationId xmlns:p14="http://schemas.microsoft.com/office/powerpoint/2010/main" val="4155700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5"/>
          <p:cNvSpPr>
            <a:spLocks noGrp="1"/>
          </p:cNvSpPr>
          <p:nvPr>
            <p:ph type="sldNum" sz="quarter" idx="12"/>
          </p:nvPr>
        </p:nvSpPr>
        <p:spPr>
          <a:xfrm>
            <a:off x="8001000" y="4767264"/>
            <a:ext cx="514350" cy="273844"/>
          </a:xfrm>
        </p:spPr>
        <p:txBody>
          <a:bodyPr/>
          <a:lstStyle>
            <a:lvl1pPr>
              <a:defRPr sz="1000"/>
            </a:lvl1pPr>
          </a:lstStyle>
          <a:p>
            <a:fld id="{E0C53C0C-EBFB-4121-BF62-D198B9FAC225}" type="slidenum">
              <a:rPr lang="en-US" smtClean="0"/>
              <a:pPr/>
              <a:t>‹#›</a:t>
            </a:fld>
            <a:endParaRPr lang="en-US" dirty="0"/>
          </a:p>
        </p:txBody>
      </p:sp>
    </p:spTree>
    <p:extLst>
      <p:ext uri="{BB962C8B-B14F-4D97-AF65-F5344CB8AC3E}">
        <p14:creationId xmlns:p14="http://schemas.microsoft.com/office/powerpoint/2010/main" val="2019687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CE09C1-BF83-4629-A70E-A74323993A3B}" type="datetimeFigureOut">
              <a:rPr lang="en-US" smtClean="0"/>
              <a:t>10/14/2014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C53C0C-EBFB-4121-BF62-D198B9FAC225}" type="slidenum">
              <a:rPr lang="en-US" smtClean="0"/>
              <a:t>‹#›</a:t>
            </a:fld>
            <a:endParaRPr lang="en-US" dirty="0"/>
          </a:p>
        </p:txBody>
      </p:sp>
    </p:spTree>
    <p:extLst>
      <p:ext uri="{BB962C8B-B14F-4D97-AF65-F5344CB8AC3E}">
        <p14:creationId xmlns:p14="http://schemas.microsoft.com/office/powerpoint/2010/main" val="2478148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8001000" y="4767264"/>
            <a:ext cx="514350" cy="273844"/>
          </a:xfrm>
        </p:spPr>
        <p:txBody>
          <a:bodyPr/>
          <a:lstStyle>
            <a:lvl1pPr>
              <a:defRPr sz="1000"/>
            </a:lvl1pPr>
          </a:lstStyle>
          <a:p>
            <a:fld id="{E0C53C0C-EBFB-4121-BF62-D198B9FAC225}" type="slidenum">
              <a:rPr lang="en-US" smtClean="0"/>
              <a:pPr/>
              <a:t>‹#›</a:t>
            </a:fld>
            <a:endParaRPr lang="en-US" dirty="0"/>
          </a:p>
        </p:txBody>
      </p:sp>
    </p:spTree>
    <p:extLst>
      <p:ext uri="{BB962C8B-B14F-4D97-AF65-F5344CB8AC3E}">
        <p14:creationId xmlns:p14="http://schemas.microsoft.com/office/powerpoint/2010/main" val="3060896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a:xfrm>
            <a:off x="8001000" y="4767264"/>
            <a:ext cx="514350" cy="273844"/>
          </a:xfrm>
        </p:spPr>
        <p:txBody>
          <a:bodyPr/>
          <a:lstStyle>
            <a:lvl1pPr>
              <a:defRPr sz="1000"/>
            </a:lvl1pPr>
          </a:lstStyle>
          <a:p>
            <a:fld id="{E0C53C0C-EBFB-4121-BF62-D198B9FAC225}" type="slidenum">
              <a:rPr lang="en-US" smtClean="0"/>
              <a:pPr/>
              <a:t>‹#›</a:t>
            </a:fld>
            <a:endParaRPr lang="en-US" dirty="0"/>
          </a:p>
        </p:txBody>
      </p:sp>
    </p:spTree>
    <p:extLst>
      <p:ext uri="{BB962C8B-B14F-4D97-AF65-F5344CB8AC3E}">
        <p14:creationId xmlns:p14="http://schemas.microsoft.com/office/powerpoint/2010/main" val="163220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6" name="Slide Number Placeholder 5"/>
          <p:cNvSpPr txBox="1">
            <a:spLocks/>
          </p:cNvSpPr>
          <p:nvPr userDrawn="1"/>
        </p:nvSpPr>
        <p:spPr>
          <a:xfrm>
            <a:off x="8001000" y="4767264"/>
            <a:ext cx="514350"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C53C0C-EBFB-4121-BF62-D198B9FAC225}" type="slidenum">
              <a:rPr lang="en-US" smtClean="0"/>
              <a:pPr/>
              <a:t>‹#›</a:t>
            </a:fld>
            <a:endParaRPr lang="en-US" dirty="0"/>
          </a:p>
        </p:txBody>
      </p:sp>
    </p:spTree>
    <p:extLst>
      <p:ext uri="{BB962C8B-B14F-4D97-AF65-F5344CB8AC3E}">
        <p14:creationId xmlns:p14="http://schemas.microsoft.com/office/powerpoint/2010/main" val="1763322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B5191E"/>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8001000" y="4767264"/>
            <a:ext cx="514350" cy="273844"/>
          </a:xfrm>
        </p:spPr>
        <p:txBody>
          <a:bodyPr/>
          <a:lstStyle>
            <a:lvl1pPr>
              <a:defRPr sz="1000">
                <a:latin typeface="Arial" panose="020B0604020202020204" pitchFamily="34" charset="0"/>
                <a:cs typeface="Arial" panose="020B0604020202020204" pitchFamily="34" charset="0"/>
              </a:defRPr>
            </a:lvl1pPr>
          </a:lstStyle>
          <a:p>
            <a:fld id="{E0C53C0C-EBFB-4121-BF62-D198B9FAC225}" type="slidenum">
              <a:rPr lang="en-US" smtClean="0"/>
              <a:pPr/>
              <a:t>‹#›</a:t>
            </a:fld>
            <a:endParaRPr lang="en-US" dirty="0"/>
          </a:p>
        </p:txBody>
      </p:sp>
    </p:spTree>
    <p:extLst>
      <p:ext uri="{BB962C8B-B14F-4D97-AF65-F5344CB8AC3E}">
        <p14:creationId xmlns:p14="http://schemas.microsoft.com/office/powerpoint/2010/main" val="334361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8001000" y="4767264"/>
            <a:ext cx="514350" cy="273844"/>
          </a:xfrm>
        </p:spPr>
        <p:txBody>
          <a:bodyPr/>
          <a:lstStyle>
            <a:lvl1pPr>
              <a:defRPr sz="1000"/>
            </a:lvl1pPr>
          </a:lstStyle>
          <a:p>
            <a:fld id="{E0C53C0C-EBFB-4121-BF62-D198B9FAC225}" type="slidenum">
              <a:rPr lang="en-US" smtClean="0"/>
              <a:pPr/>
              <a:t>‹#›</a:t>
            </a:fld>
            <a:endParaRPr lang="en-US" dirty="0"/>
          </a:p>
        </p:txBody>
      </p:sp>
    </p:spTree>
    <p:extLst>
      <p:ext uri="{BB962C8B-B14F-4D97-AF65-F5344CB8AC3E}">
        <p14:creationId xmlns:p14="http://schemas.microsoft.com/office/powerpoint/2010/main" val="1611555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txBox="1">
            <a:spLocks/>
          </p:cNvSpPr>
          <p:nvPr userDrawn="1"/>
        </p:nvSpPr>
        <p:spPr>
          <a:xfrm>
            <a:off x="8001000" y="4767264"/>
            <a:ext cx="514350"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C53C0C-EBFB-4121-BF62-D198B9FAC225}" type="slidenum">
              <a:rPr lang="en-US" smtClean="0"/>
              <a:pPr/>
              <a:t>‹#›</a:t>
            </a:fld>
            <a:endParaRPr lang="en-US" dirty="0"/>
          </a:p>
        </p:txBody>
      </p:sp>
    </p:spTree>
    <p:extLst>
      <p:ext uri="{BB962C8B-B14F-4D97-AF65-F5344CB8AC3E}">
        <p14:creationId xmlns:p14="http://schemas.microsoft.com/office/powerpoint/2010/main" val="4053495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8001000" y="4767264"/>
            <a:ext cx="514350" cy="273844"/>
          </a:xfrm>
        </p:spPr>
        <p:txBody>
          <a:bodyPr/>
          <a:lstStyle>
            <a:lvl1pPr>
              <a:defRPr sz="1000"/>
            </a:lvl1pPr>
          </a:lstStyle>
          <a:p>
            <a:fld id="{E0C53C0C-EBFB-4121-BF62-D198B9FAC225}" type="slidenum">
              <a:rPr lang="en-US" smtClean="0"/>
              <a:pPr/>
              <a:t>‹#›</a:t>
            </a:fld>
            <a:endParaRPr lang="en-US" dirty="0"/>
          </a:p>
        </p:txBody>
      </p:sp>
    </p:spTree>
    <p:extLst>
      <p:ext uri="{BB962C8B-B14F-4D97-AF65-F5344CB8AC3E}">
        <p14:creationId xmlns:p14="http://schemas.microsoft.com/office/powerpoint/2010/main" val="413137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Slide Number Placeholder 5"/>
          <p:cNvSpPr>
            <a:spLocks noGrp="1"/>
          </p:cNvSpPr>
          <p:nvPr>
            <p:ph type="sldNum" sz="quarter" idx="12"/>
          </p:nvPr>
        </p:nvSpPr>
        <p:spPr>
          <a:xfrm>
            <a:off x="8001000" y="4767264"/>
            <a:ext cx="514350" cy="273844"/>
          </a:xfrm>
        </p:spPr>
        <p:txBody>
          <a:bodyPr/>
          <a:lstStyle>
            <a:lvl1pPr>
              <a:defRPr sz="1000"/>
            </a:lvl1pPr>
          </a:lstStyle>
          <a:p>
            <a:fld id="{E0C53C0C-EBFB-4121-BF62-D198B9FAC225}" type="slidenum">
              <a:rPr lang="en-US" smtClean="0"/>
              <a:pPr/>
              <a:t>‹#›</a:t>
            </a:fld>
            <a:endParaRPr lang="en-US" dirty="0"/>
          </a:p>
        </p:txBody>
      </p:sp>
    </p:spTree>
    <p:extLst>
      <p:ext uri="{BB962C8B-B14F-4D97-AF65-F5344CB8AC3E}">
        <p14:creationId xmlns:p14="http://schemas.microsoft.com/office/powerpoint/2010/main" val="3853528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001000" y="4767264"/>
            <a:ext cx="514350" cy="273844"/>
          </a:xfrm>
        </p:spPr>
        <p:txBody>
          <a:bodyPr/>
          <a:lstStyle>
            <a:lvl1pPr>
              <a:defRPr sz="1000"/>
            </a:lvl1pPr>
          </a:lstStyle>
          <a:p>
            <a:fld id="{E0C53C0C-EBFB-4121-BF62-D198B9FAC225}" type="slidenum">
              <a:rPr lang="en-US" smtClean="0"/>
              <a:pPr/>
              <a:t>‹#›</a:t>
            </a:fld>
            <a:endParaRPr lang="en-US" dirty="0"/>
          </a:p>
        </p:txBody>
      </p:sp>
    </p:spTree>
    <p:extLst>
      <p:ext uri="{BB962C8B-B14F-4D97-AF65-F5344CB8AC3E}">
        <p14:creationId xmlns:p14="http://schemas.microsoft.com/office/powerpoint/2010/main" val="722710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5"/>
          <p:cNvSpPr>
            <a:spLocks noGrp="1"/>
          </p:cNvSpPr>
          <p:nvPr>
            <p:ph type="sldNum" sz="quarter" idx="12"/>
          </p:nvPr>
        </p:nvSpPr>
        <p:spPr>
          <a:xfrm>
            <a:off x="8001000" y="4767264"/>
            <a:ext cx="514350" cy="273844"/>
          </a:xfrm>
        </p:spPr>
        <p:txBody>
          <a:bodyPr/>
          <a:lstStyle>
            <a:lvl1pPr>
              <a:defRPr sz="1000"/>
            </a:lvl1pPr>
          </a:lstStyle>
          <a:p>
            <a:fld id="{E0C53C0C-EBFB-4121-BF62-D198B9FAC225}" type="slidenum">
              <a:rPr lang="en-US" smtClean="0"/>
              <a:pPr/>
              <a:t>‹#›</a:t>
            </a:fld>
            <a:endParaRPr lang="en-US" dirty="0"/>
          </a:p>
        </p:txBody>
      </p:sp>
    </p:spTree>
    <p:extLst>
      <p:ext uri="{BB962C8B-B14F-4D97-AF65-F5344CB8AC3E}">
        <p14:creationId xmlns:p14="http://schemas.microsoft.com/office/powerpoint/2010/main" val="3990705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ECE09C1-BF83-4629-A70E-A74323993A3B}" type="datetimeFigureOut">
              <a:rPr lang="en-US" smtClean="0"/>
              <a:t>10/14/2014</a:t>
            </a:fld>
            <a:endParaRPr lang="en-US"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0C53C0C-EBFB-4121-BF62-D198B9FAC225}" type="slidenum">
              <a:rPr lang="en-US" smtClean="0"/>
              <a:t>‹#›</a:t>
            </a:fld>
            <a:endParaRPr lang="en-US" dirty="0"/>
          </a:p>
        </p:txBody>
      </p:sp>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234" y="-6956"/>
            <a:ext cx="9148233" cy="5150455"/>
          </a:xfrm>
          <a:prstGeom prst="rect">
            <a:avLst/>
          </a:prstGeom>
        </p:spPr>
      </p:pic>
      <p:sp>
        <p:nvSpPr>
          <p:cNvPr id="9" name="Rectangle 8"/>
          <p:cNvSpPr/>
          <p:nvPr userDrawn="1"/>
        </p:nvSpPr>
        <p:spPr>
          <a:xfrm>
            <a:off x="-1" y="0"/>
            <a:ext cx="9144001" cy="4604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0473117"/>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1.jpe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11.jpe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6.tmp"/><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65120" y="331593"/>
            <a:ext cx="5410825" cy="2523768"/>
          </a:xfrm>
          <a:prstGeom prst="rect">
            <a:avLst/>
          </a:prstGeom>
          <a:noFill/>
        </p:spPr>
        <p:txBody>
          <a:bodyPr wrap="square" rtlCol="0">
            <a:spAutoFit/>
          </a:bodyPr>
          <a:lstStyle/>
          <a:p>
            <a:r>
              <a:rPr lang="en-US" sz="2800" b="1" dirty="0" smtClean="0">
                <a:solidFill>
                  <a:srgbClr val="002060"/>
                </a:solidFill>
                <a:latin typeface="Calibri" panose="020F0502020204030204" pitchFamily="34" charset="0"/>
              </a:rPr>
              <a:t>Credit Unions:</a:t>
            </a:r>
          </a:p>
          <a:p>
            <a:r>
              <a:rPr lang="en-US" sz="2800" b="1" dirty="0" smtClean="0">
                <a:solidFill>
                  <a:srgbClr val="002060"/>
                </a:solidFill>
                <a:latin typeface="Calibri" panose="020F0502020204030204" pitchFamily="34" charset="0"/>
              </a:rPr>
              <a:t>A consumers best financial partner</a:t>
            </a:r>
          </a:p>
          <a:p>
            <a:endParaRPr lang="en-US" sz="2800" b="1" dirty="0">
              <a:solidFill>
                <a:srgbClr val="002060"/>
              </a:solidFill>
              <a:latin typeface="Calibri" panose="020F0502020204030204" pitchFamily="34" charset="0"/>
            </a:endParaRPr>
          </a:p>
          <a:p>
            <a:r>
              <a:rPr lang="en-US" sz="2800" b="1" dirty="0" smtClean="0">
                <a:solidFill>
                  <a:srgbClr val="002060"/>
                </a:solidFill>
                <a:latin typeface="Calibri" panose="020F0502020204030204" pitchFamily="34" charset="0"/>
              </a:rPr>
              <a:t>America’s credit unions celebrate 100 million memberships</a:t>
            </a:r>
          </a:p>
          <a:p>
            <a:endParaRPr lang="en-US" dirty="0">
              <a:solidFill>
                <a:srgbClr val="002060"/>
              </a:solidFill>
              <a:latin typeface="Calibri" panose="020F05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357" y="465195"/>
            <a:ext cx="2257539" cy="3090190"/>
          </a:xfrm>
          <a:prstGeom prst="rect">
            <a:avLst/>
          </a:prstGeom>
        </p:spPr>
      </p:pic>
      <p:sp>
        <p:nvSpPr>
          <p:cNvPr id="2" name="TextBox 1"/>
          <p:cNvSpPr txBox="1"/>
          <p:nvPr/>
        </p:nvSpPr>
        <p:spPr>
          <a:xfrm>
            <a:off x="3248297" y="3037737"/>
            <a:ext cx="4602480" cy="923330"/>
          </a:xfrm>
          <a:prstGeom prst="rect">
            <a:avLst/>
          </a:prstGeom>
          <a:noFill/>
        </p:spPr>
        <p:txBody>
          <a:bodyPr wrap="square" rtlCol="0">
            <a:spAutoFit/>
          </a:bodyPr>
          <a:lstStyle/>
          <a:p>
            <a:pPr algn="r"/>
            <a:r>
              <a:rPr lang="en-US" b="1" dirty="0" smtClean="0"/>
              <a:t>Pat Wesenberg</a:t>
            </a:r>
          </a:p>
          <a:p>
            <a:pPr algn="r"/>
            <a:r>
              <a:rPr lang="en-US" b="1" dirty="0" smtClean="0"/>
              <a:t>Central City Credit Union</a:t>
            </a:r>
          </a:p>
          <a:p>
            <a:pPr algn="r"/>
            <a:r>
              <a:rPr lang="en-US" b="1" dirty="0" smtClean="0"/>
              <a:t>Marshfield, Wisconsin</a:t>
            </a:r>
            <a:endParaRPr lang="en-US" b="1" dirty="0"/>
          </a:p>
        </p:txBody>
      </p:sp>
    </p:spTree>
    <p:extLst>
      <p:ext uri="{BB962C8B-B14F-4D97-AF65-F5344CB8AC3E}">
        <p14:creationId xmlns:p14="http://schemas.microsoft.com/office/powerpoint/2010/main" val="24794229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CU fin 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6320" y="1211580"/>
            <a:ext cx="5681002" cy="2890106"/>
          </a:xfrm>
          <a:prstGeom prst="rect">
            <a:avLst/>
          </a:prstGeom>
          <a:ln>
            <a:noFill/>
          </a:ln>
          <a:effectLst>
            <a:outerShdw blurRad="292100" dist="139700" dir="2700000" algn="tl" rotWithShape="0">
              <a:srgbClr val="333333">
                <a:alpha val="65000"/>
              </a:srgbClr>
            </a:outerShdw>
          </a:effectLst>
        </p:spPr>
      </p:pic>
      <p:grpSp>
        <p:nvGrpSpPr>
          <p:cNvPr id="11" name="Group 10"/>
          <p:cNvGrpSpPr/>
          <p:nvPr/>
        </p:nvGrpSpPr>
        <p:grpSpPr>
          <a:xfrm>
            <a:off x="858374" y="277386"/>
            <a:ext cx="6253970" cy="780317"/>
            <a:chOff x="914400" y="762000"/>
            <a:chExt cx="6253970" cy="1040423"/>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838200"/>
              <a:ext cx="1372972" cy="596038"/>
            </a:xfrm>
            <a:prstGeom prst="rect">
              <a:avLst/>
            </a:prstGeom>
          </p:spPr>
        </p:pic>
        <p:sp>
          <p:nvSpPr>
            <p:cNvPr id="13" name="Title 1"/>
            <p:cNvSpPr txBox="1">
              <a:spLocks/>
            </p:cNvSpPr>
            <p:nvPr/>
          </p:nvSpPr>
          <p:spPr>
            <a:xfrm>
              <a:off x="2819400" y="762000"/>
              <a:ext cx="4348970" cy="1040423"/>
            </a:xfrm>
            <a:prstGeom prst="rect">
              <a:avLst/>
            </a:prstGeom>
            <a:effectLst>
              <a:outerShdw blurRad="50800" dist="38100" dir="2700000" algn="tl" rotWithShape="0">
                <a:prstClr val="black">
                  <a:alpha val="40000"/>
                </a:prstClr>
              </a:outerShdw>
            </a:effectLst>
          </p:spPr>
          <p:txBody>
            <a:bodyPr vert="horz" lIns="91440" tIns="45720" rIns="91440" bIns="45720" rtlCol="0" anchor="t" anchorCtr="0">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rgbClr val="15BAC0"/>
                  </a:solidFill>
                  <a:latin typeface="Avenir LT Std 55 Roman" panose="020B0503020203020204" pitchFamily="34" charset="0"/>
                  <a:ea typeface="ＭＳ ゴシック"/>
                </a:rPr>
                <a:t>Serving our communities</a:t>
              </a:r>
              <a:endParaRPr lang="en-US" sz="4000" b="1" dirty="0">
                <a:solidFill>
                  <a:srgbClr val="15BAC0"/>
                </a:solidFill>
                <a:latin typeface="Avenir LT Std 55 Roman" panose="020B0503020203020204" pitchFamily="34" charset="0"/>
                <a:ea typeface="ＭＳ ゴシック"/>
              </a:endParaRPr>
            </a:p>
          </p:txBody>
        </p:sp>
      </p:grpSp>
      <p:sp>
        <p:nvSpPr>
          <p:cNvPr id="14" name="Isosceles Triangle 13"/>
          <p:cNvSpPr/>
          <p:nvPr/>
        </p:nvSpPr>
        <p:spPr>
          <a:xfrm rot="5400000">
            <a:off x="3610845" y="1390329"/>
            <a:ext cx="424506" cy="487938"/>
          </a:xfrm>
          <a:prstGeom prst="triangle">
            <a:avLst/>
          </a:prstGeom>
          <a:solidFill>
            <a:schemeClr val="bg1"/>
          </a:solidFill>
          <a:ln>
            <a:noFill/>
          </a:ln>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211048" y="1212205"/>
            <a:ext cx="1911041" cy="1200329"/>
          </a:xfrm>
          <a:prstGeom prst="rect">
            <a:avLst/>
          </a:prstGeom>
        </p:spPr>
        <p:txBody>
          <a:bodyPr wrap="square">
            <a:spAutoFit/>
          </a:bodyPr>
          <a:lstStyle/>
          <a:p>
            <a:r>
              <a:rPr lang="en-US" b="1" dirty="0" smtClean="0"/>
              <a:t>Spokane Teachers Credit Union</a:t>
            </a:r>
          </a:p>
          <a:p>
            <a:r>
              <a:rPr lang="en-US" dirty="0"/>
              <a:t>Liberty Lake, WA </a:t>
            </a:r>
          </a:p>
        </p:txBody>
      </p:sp>
    </p:spTree>
    <p:extLst>
      <p:ext uri="{BB962C8B-B14F-4D97-AF65-F5344CB8AC3E}">
        <p14:creationId xmlns:p14="http://schemas.microsoft.com/office/powerpoint/2010/main" val="130855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mart CU .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80" y="1025846"/>
            <a:ext cx="5961380" cy="3285169"/>
          </a:xfrm>
          <a:prstGeom prst="rect">
            <a:avLst/>
          </a:prstGeom>
          <a:ln>
            <a:noFill/>
          </a:ln>
          <a:effectLst>
            <a:outerShdw blurRad="292100" dist="139700" dir="2700000" algn="tl" rotWithShape="0">
              <a:srgbClr val="333333">
                <a:alpha val="65000"/>
              </a:srgbClr>
            </a:outerShdw>
          </a:effectLst>
        </p:spPr>
      </p:pic>
      <p:grpSp>
        <p:nvGrpSpPr>
          <p:cNvPr id="8" name="Group 7"/>
          <p:cNvGrpSpPr/>
          <p:nvPr/>
        </p:nvGrpSpPr>
        <p:grpSpPr>
          <a:xfrm>
            <a:off x="858374" y="277386"/>
            <a:ext cx="6253970" cy="780317"/>
            <a:chOff x="914400" y="762000"/>
            <a:chExt cx="6253970" cy="1040423"/>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838200"/>
              <a:ext cx="1372972" cy="596038"/>
            </a:xfrm>
            <a:prstGeom prst="rect">
              <a:avLst/>
            </a:prstGeom>
          </p:spPr>
        </p:pic>
        <p:sp>
          <p:nvSpPr>
            <p:cNvPr id="10" name="Title 1"/>
            <p:cNvSpPr txBox="1">
              <a:spLocks/>
            </p:cNvSpPr>
            <p:nvPr/>
          </p:nvSpPr>
          <p:spPr>
            <a:xfrm>
              <a:off x="2819400" y="762000"/>
              <a:ext cx="4348970" cy="1040423"/>
            </a:xfrm>
            <a:prstGeom prst="rect">
              <a:avLst/>
            </a:prstGeom>
            <a:effectLst>
              <a:outerShdw blurRad="50800" dist="38100" dir="2700000" algn="tl" rotWithShape="0">
                <a:prstClr val="black">
                  <a:alpha val="40000"/>
                </a:prstClr>
              </a:outerShdw>
            </a:effectLst>
          </p:spPr>
          <p:txBody>
            <a:bodyPr vert="horz" lIns="91440" tIns="45720" rIns="91440" bIns="45720" rtlCol="0" anchor="t" anchorCtr="0">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rgbClr val="15BAC0"/>
                  </a:solidFill>
                  <a:latin typeface="Avenir LT Std 55 Roman" panose="020B0503020203020204" pitchFamily="34" charset="0"/>
                  <a:ea typeface="ＭＳ ゴシック"/>
                </a:rPr>
                <a:t>Serving our communities</a:t>
              </a:r>
              <a:endParaRPr lang="en-US" sz="4000" b="1" dirty="0">
                <a:solidFill>
                  <a:srgbClr val="15BAC0"/>
                </a:solidFill>
                <a:latin typeface="Avenir LT Std 55 Roman" panose="020B0503020203020204" pitchFamily="34" charset="0"/>
                <a:ea typeface="ＭＳ ゴシック"/>
              </a:endParaRPr>
            </a:p>
          </p:txBody>
        </p:sp>
      </p:grpSp>
      <p:sp>
        <p:nvSpPr>
          <p:cNvPr id="11" name="Isosceles Triangle 10"/>
          <p:cNvSpPr/>
          <p:nvPr/>
        </p:nvSpPr>
        <p:spPr>
          <a:xfrm rot="5400000">
            <a:off x="31716" y="1234237"/>
            <a:ext cx="424506" cy="487938"/>
          </a:xfrm>
          <a:prstGeom prst="triangle">
            <a:avLst/>
          </a:prstGeom>
          <a:solidFill>
            <a:schemeClr val="bg1"/>
          </a:solidFill>
          <a:ln>
            <a:noFill/>
          </a:ln>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429691" y="1036233"/>
            <a:ext cx="1911041" cy="923330"/>
          </a:xfrm>
          <a:prstGeom prst="rect">
            <a:avLst/>
          </a:prstGeom>
        </p:spPr>
        <p:txBody>
          <a:bodyPr wrap="square">
            <a:spAutoFit/>
          </a:bodyPr>
          <a:lstStyle/>
          <a:p>
            <a:r>
              <a:rPr lang="en-US" b="1" dirty="0" smtClean="0"/>
              <a:t>Smart Financial Credit Union</a:t>
            </a:r>
          </a:p>
          <a:p>
            <a:r>
              <a:rPr lang="en-US" dirty="0"/>
              <a:t>Houston, TX</a:t>
            </a:r>
          </a:p>
        </p:txBody>
      </p:sp>
    </p:spTree>
    <p:extLst>
      <p:ext uri="{BB962C8B-B14F-4D97-AF65-F5344CB8AC3E}">
        <p14:creationId xmlns:p14="http://schemas.microsoft.com/office/powerpoint/2010/main" val="77768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41DC79-2E09-46C9-A953-CADDCDAAC259}" type="slidenum">
              <a:rPr lang="en-US" smtClean="0"/>
              <a:t>12</a:t>
            </a:fld>
            <a:endParaRPr lang="en-US"/>
          </a:p>
        </p:txBody>
      </p:sp>
      <p:sp>
        <p:nvSpPr>
          <p:cNvPr id="5" name="Rectangle 4"/>
          <p:cNvSpPr/>
          <p:nvPr/>
        </p:nvSpPr>
        <p:spPr>
          <a:xfrm>
            <a:off x="1945110" y="1345520"/>
            <a:ext cx="1911041" cy="1754326"/>
          </a:xfrm>
          <a:prstGeom prst="rect">
            <a:avLst/>
          </a:prstGeom>
        </p:spPr>
        <p:txBody>
          <a:bodyPr wrap="square">
            <a:spAutoFit/>
          </a:bodyPr>
          <a:lstStyle/>
          <a:p>
            <a:r>
              <a:rPr lang="en-US" b="1" dirty="0" smtClean="0"/>
              <a:t>Capital Communications</a:t>
            </a:r>
          </a:p>
          <a:p>
            <a:r>
              <a:rPr lang="en-US" b="1" dirty="0" smtClean="0"/>
              <a:t>Federal </a:t>
            </a:r>
            <a:r>
              <a:rPr lang="en-US" b="1" dirty="0"/>
              <a:t>Credit </a:t>
            </a:r>
            <a:r>
              <a:rPr lang="en-US" b="1" dirty="0" smtClean="0"/>
              <a:t>Union</a:t>
            </a:r>
          </a:p>
          <a:p>
            <a:r>
              <a:rPr lang="en-US" dirty="0" smtClean="0"/>
              <a:t>Albany, NY</a:t>
            </a:r>
            <a:endParaRPr lang="en-US" dirty="0"/>
          </a:p>
        </p:txBody>
      </p:sp>
      <p:grpSp>
        <p:nvGrpSpPr>
          <p:cNvPr id="6" name="Group 5"/>
          <p:cNvGrpSpPr/>
          <p:nvPr/>
        </p:nvGrpSpPr>
        <p:grpSpPr>
          <a:xfrm>
            <a:off x="914400" y="571501"/>
            <a:ext cx="6253970" cy="780317"/>
            <a:chOff x="914400" y="762000"/>
            <a:chExt cx="6253970" cy="1040423"/>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838200"/>
              <a:ext cx="1372972" cy="596038"/>
            </a:xfrm>
            <a:prstGeom prst="rect">
              <a:avLst/>
            </a:prstGeom>
          </p:spPr>
        </p:pic>
        <p:sp>
          <p:nvSpPr>
            <p:cNvPr id="8" name="Title 1"/>
            <p:cNvSpPr txBox="1">
              <a:spLocks/>
            </p:cNvSpPr>
            <p:nvPr/>
          </p:nvSpPr>
          <p:spPr>
            <a:xfrm>
              <a:off x="2819400" y="762000"/>
              <a:ext cx="4348970" cy="1040423"/>
            </a:xfrm>
            <a:prstGeom prst="rect">
              <a:avLst/>
            </a:prstGeom>
            <a:effectLst>
              <a:outerShdw blurRad="50800" dist="38100" dir="2700000" algn="tl" rotWithShape="0">
                <a:prstClr val="black">
                  <a:alpha val="40000"/>
                </a:prstClr>
              </a:outerShdw>
            </a:effectLst>
          </p:spPr>
          <p:txBody>
            <a:bodyPr vert="horz" lIns="91440" tIns="45720" rIns="91440" bIns="45720" rtlCol="0" anchor="t" anchorCtr="0">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rgbClr val="15BAC0"/>
                  </a:solidFill>
                  <a:latin typeface="Avenir LT Std 55 Roman" panose="020B0503020203020204" pitchFamily="34" charset="0"/>
                  <a:ea typeface="ＭＳ ゴシック"/>
                </a:rPr>
                <a:t>Serving our communities</a:t>
              </a:r>
              <a:endParaRPr lang="en-US" sz="4000" b="1" dirty="0">
                <a:solidFill>
                  <a:srgbClr val="15BAC0"/>
                </a:solidFill>
                <a:latin typeface="Avenir LT Std 55 Roman" panose="020B0503020203020204" pitchFamily="34" charset="0"/>
                <a:ea typeface="ＭＳ ゴシック"/>
              </a:endParaRPr>
            </a:p>
          </p:txBody>
        </p:sp>
      </p:grpSp>
      <p:pic>
        <p:nvPicPr>
          <p:cNvPr id="9" name="Picture 8" descr="CapCo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5952" y="1310640"/>
            <a:ext cx="4728708" cy="2556510"/>
          </a:xfrm>
          <a:prstGeom prst="rect">
            <a:avLst/>
          </a:prstGeom>
        </p:spPr>
      </p:pic>
      <p:sp>
        <p:nvSpPr>
          <p:cNvPr id="10" name="Isosceles Triangle 9"/>
          <p:cNvSpPr/>
          <p:nvPr/>
        </p:nvSpPr>
        <p:spPr>
          <a:xfrm rot="5400000">
            <a:off x="4642873" y="1447597"/>
            <a:ext cx="424506" cy="487938"/>
          </a:xfrm>
          <a:prstGeom prst="triangle">
            <a:avLst/>
          </a:prstGeom>
          <a:solidFill>
            <a:schemeClr val="bg1"/>
          </a:solidFill>
          <a:ln>
            <a:noFill/>
          </a:ln>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625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alley credit un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5054" y="1011555"/>
            <a:ext cx="6098165" cy="3194685"/>
          </a:xfrm>
          <a:prstGeom prst="rect">
            <a:avLst/>
          </a:prstGeom>
          <a:ln>
            <a:noFill/>
          </a:ln>
          <a:effectLst>
            <a:outerShdw blurRad="292100" dist="139700" dir="2700000" algn="tl" rotWithShape="0">
              <a:srgbClr val="333333">
                <a:alpha val="65000"/>
              </a:srgbClr>
            </a:outerShdw>
          </a:effectLst>
        </p:spPr>
      </p:pic>
      <p:grpSp>
        <p:nvGrpSpPr>
          <p:cNvPr id="8" name="Group 7"/>
          <p:cNvGrpSpPr/>
          <p:nvPr/>
        </p:nvGrpSpPr>
        <p:grpSpPr>
          <a:xfrm>
            <a:off x="858374" y="277386"/>
            <a:ext cx="6253970" cy="780317"/>
            <a:chOff x="914400" y="762000"/>
            <a:chExt cx="6253970" cy="1040423"/>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838200"/>
              <a:ext cx="1372972" cy="596038"/>
            </a:xfrm>
            <a:prstGeom prst="rect">
              <a:avLst/>
            </a:prstGeom>
          </p:spPr>
        </p:pic>
        <p:sp>
          <p:nvSpPr>
            <p:cNvPr id="10" name="Title 1"/>
            <p:cNvSpPr txBox="1">
              <a:spLocks/>
            </p:cNvSpPr>
            <p:nvPr/>
          </p:nvSpPr>
          <p:spPr>
            <a:xfrm>
              <a:off x="2819400" y="762000"/>
              <a:ext cx="4348970" cy="1040423"/>
            </a:xfrm>
            <a:prstGeom prst="rect">
              <a:avLst/>
            </a:prstGeom>
            <a:effectLst>
              <a:outerShdw blurRad="50800" dist="38100" dir="2700000" algn="tl" rotWithShape="0">
                <a:prstClr val="black">
                  <a:alpha val="40000"/>
                </a:prstClr>
              </a:outerShdw>
            </a:effectLst>
          </p:spPr>
          <p:txBody>
            <a:bodyPr vert="horz" lIns="91440" tIns="45720" rIns="91440" bIns="45720" rtlCol="0" anchor="t" anchorCtr="0">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rgbClr val="15BAC0"/>
                  </a:solidFill>
                  <a:latin typeface="Avenir LT Std 55 Roman" panose="020B0503020203020204" pitchFamily="34" charset="0"/>
                  <a:ea typeface="ＭＳ ゴシック"/>
                </a:rPr>
                <a:t>Serving our communities</a:t>
              </a:r>
              <a:endParaRPr lang="en-US" sz="4000" b="1" dirty="0">
                <a:solidFill>
                  <a:srgbClr val="15BAC0"/>
                </a:solidFill>
                <a:latin typeface="Avenir LT Std 55 Roman" panose="020B0503020203020204" pitchFamily="34" charset="0"/>
                <a:ea typeface="ＭＳ ゴシック"/>
              </a:endParaRPr>
            </a:p>
          </p:txBody>
        </p:sp>
      </p:grpSp>
      <p:sp>
        <p:nvSpPr>
          <p:cNvPr id="11" name="Isosceles Triangle 10"/>
          <p:cNvSpPr/>
          <p:nvPr/>
        </p:nvSpPr>
        <p:spPr>
          <a:xfrm rot="5400000">
            <a:off x="3169358" y="1257097"/>
            <a:ext cx="424506" cy="487938"/>
          </a:xfrm>
          <a:prstGeom prst="triangle">
            <a:avLst/>
          </a:prstGeom>
          <a:solidFill>
            <a:schemeClr val="bg1"/>
          </a:solidFill>
          <a:ln>
            <a:noFill/>
          </a:ln>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951896" y="1009528"/>
            <a:ext cx="1911041" cy="923330"/>
          </a:xfrm>
          <a:prstGeom prst="rect">
            <a:avLst/>
          </a:prstGeom>
        </p:spPr>
        <p:txBody>
          <a:bodyPr wrap="square">
            <a:spAutoFit/>
          </a:bodyPr>
          <a:lstStyle/>
          <a:p>
            <a:r>
              <a:rPr lang="en-US" b="1" dirty="0" smtClean="0"/>
              <a:t>Valley Credit Union</a:t>
            </a:r>
          </a:p>
          <a:p>
            <a:r>
              <a:rPr lang="en-US" dirty="0" smtClean="0"/>
              <a:t>Salem, OR</a:t>
            </a:r>
            <a:endParaRPr lang="en-US" dirty="0"/>
          </a:p>
        </p:txBody>
      </p:sp>
    </p:spTree>
    <p:extLst>
      <p:ext uri="{BB962C8B-B14F-4D97-AF65-F5344CB8AC3E}">
        <p14:creationId xmlns:p14="http://schemas.microsoft.com/office/powerpoint/2010/main" val="115897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cific oaks.jpg"/>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3824" y="1036320"/>
            <a:ext cx="5783263" cy="3266762"/>
          </a:xfrm>
          <a:prstGeom prst="rect">
            <a:avLst/>
          </a:prstGeom>
          <a:ln>
            <a:noFill/>
          </a:ln>
          <a:effectLst>
            <a:outerShdw blurRad="292100" dist="139700" dir="2700000" algn="tl" rotWithShape="0">
              <a:srgbClr val="333333">
                <a:alpha val="65000"/>
              </a:srgbClr>
            </a:outerShdw>
          </a:effectLst>
        </p:spPr>
      </p:pic>
      <p:grpSp>
        <p:nvGrpSpPr>
          <p:cNvPr id="7" name="Group 6"/>
          <p:cNvGrpSpPr/>
          <p:nvPr/>
        </p:nvGrpSpPr>
        <p:grpSpPr>
          <a:xfrm>
            <a:off x="858374" y="277386"/>
            <a:ext cx="6253970" cy="780317"/>
            <a:chOff x="914400" y="762000"/>
            <a:chExt cx="6253970" cy="1040423"/>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400" y="838200"/>
              <a:ext cx="1372972" cy="596038"/>
            </a:xfrm>
            <a:prstGeom prst="rect">
              <a:avLst/>
            </a:prstGeom>
          </p:spPr>
        </p:pic>
        <p:sp>
          <p:nvSpPr>
            <p:cNvPr id="9" name="Title 1"/>
            <p:cNvSpPr txBox="1">
              <a:spLocks/>
            </p:cNvSpPr>
            <p:nvPr/>
          </p:nvSpPr>
          <p:spPr>
            <a:xfrm>
              <a:off x="2819400" y="762000"/>
              <a:ext cx="4348970" cy="1040423"/>
            </a:xfrm>
            <a:prstGeom prst="rect">
              <a:avLst/>
            </a:prstGeom>
            <a:effectLst>
              <a:outerShdw blurRad="50800" dist="38100" dir="2700000" algn="tl" rotWithShape="0">
                <a:prstClr val="black">
                  <a:alpha val="40000"/>
                </a:prstClr>
              </a:outerShdw>
            </a:effectLst>
          </p:spPr>
          <p:txBody>
            <a:bodyPr vert="horz" lIns="91440" tIns="45720" rIns="91440" bIns="45720" rtlCol="0" anchor="t" anchorCtr="0">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rgbClr val="15BAC0"/>
                  </a:solidFill>
                  <a:latin typeface="Avenir LT Std 55 Roman" panose="020B0503020203020204" pitchFamily="34" charset="0"/>
                  <a:ea typeface="ＭＳ ゴシック"/>
                </a:rPr>
                <a:t>Serving our communities</a:t>
              </a:r>
              <a:endParaRPr lang="en-US" sz="4000" b="1" dirty="0">
                <a:solidFill>
                  <a:srgbClr val="15BAC0"/>
                </a:solidFill>
                <a:latin typeface="Avenir LT Std 55 Roman" panose="020B0503020203020204" pitchFamily="34" charset="0"/>
                <a:ea typeface="ＭＳ ゴシック"/>
              </a:endParaRPr>
            </a:p>
          </p:txBody>
        </p:sp>
      </p:grpSp>
      <p:sp>
        <p:nvSpPr>
          <p:cNvPr id="10" name="Isosceles Triangle 9"/>
          <p:cNvSpPr/>
          <p:nvPr/>
        </p:nvSpPr>
        <p:spPr>
          <a:xfrm rot="5400000">
            <a:off x="31716" y="1218997"/>
            <a:ext cx="424506" cy="487938"/>
          </a:xfrm>
          <a:prstGeom prst="triangle">
            <a:avLst/>
          </a:prstGeom>
          <a:solidFill>
            <a:schemeClr val="bg1"/>
          </a:solidFill>
          <a:ln>
            <a:noFill/>
          </a:ln>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429691" y="1036233"/>
            <a:ext cx="1911041" cy="1200329"/>
          </a:xfrm>
          <a:prstGeom prst="rect">
            <a:avLst/>
          </a:prstGeom>
        </p:spPr>
        <p:txBody>
          <a:bodyPr wrap="square">
            <a:spAutoFit/>
          </a:bodyPr>
          <a:lstStyle/>
          <a:p>
            <a:r>
              <a:rPr lang="en-US" b="1" dirty="0" smtClean="0"/>
              <a:t>Pacific Oaks Federal </a:t>
            </a:r>
            <a:r>
              <a:rPr lang="en-US" b="1" dirty="0"/>
              <a:t>Credit </a:t>
            </a:r>
            <a:r>
              <a:rPr lang="en-US" b="1" dirty="0" smtClean="0"/>
              <a:t>Union</a:t>
            </a:r>
          </a:p>
          <a:p>
            <a:r>
              <a:rPr lang="en-US" dirty="0" smtClean="0"/>
              <a:t>Camarillo, CA</a:t>
            </a:r>
            <a:endParaRPr lang="en-US" dirty="0"/>
          </a:p>
        </p:txBody>
      </p:sp>
    </p:spTree>
    <p:extLst>
      <p:ext uri="{BB962C8B-B14F-4D97-AF65-F5344CB8AC3E}">
        <p14:creationId xmlns:p14="http://schemas.microsoft.com/office/powerpoint/2010/main" val="48906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41DC79-2E09-46C9-A953-CADDCDAAC259}" type="slidenum">
              <a:rPr lang="en-US" smtClean="0"/>
              <a:t>15</a:t>
            </a:fld>
            <a:endParaRPr lang="en-US"/>
          </a:p>
        </p:txBody>
      </p:sp>
      <p:pic>
        <p:nvPicPr>
          <p:cNvPr id="5" name="Picture 4" descr="southern securit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3321"/>
            <a:ext cx="4064000" cy="3257550"/>
          </a:xfrm>
          <a:prstGeom prst="rect">
            <a:avLst/>
          </a:prstGeom>
          <a:ln>
            <a:noFill/>
          </a:ln>
          <a:effectLst>
            <a:outerShdw blurRad="292100" dist="139700" dir="2700000" algn="tl" rotWithShape="0">
              <a:srgbClr val="333333">
                <a:alpha val="65000"/>
              </a:srgbClr>
            </a:outerShdw>
          </a:effectLst>
        </p:spPr>
      </p:pic>
      <p:sp>
        <p:nvSpPr>
          <p:cNvPr id="6" name="Isosceles Triangle 5"/>
          <p:cNvSpPr/>
          <p:nvPr/>
        </p:nvSpPr>
        <p:spPr>
          <a:xfrm rot="5400000">
            <a:off x="31716" y="1470126"/>
            <a:ext cx="424506" cy="487938"/>
          </a:xfrm>
          <a:prstGeom prst="triangle">
            <a:avLst/>
          </a:prstGeom>
          <a:solidFill>
            <a:schemeClr val="bg1"/>
          </a:solidFill>
          <a:ln>
            <a:noFill/>
          </a:ln>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858374" y="277386"/>
            <a:ext cx="6253970" cy="780317"/>
            <a:chOff x="914400" y="762000"/>
            <a:chExt cx="6253970" cy="1040423"/>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838200"/>
              <a:ext cx="1372972" cy="596038"/>
            </a:xfrm>
            <a:prstGeom prst="rect">
              <a:avLst/>
            </a:prstGeom>
          </p:spPr>
        </p:pic>
        <p:sp>
          <p:nvSpPr>
            <p:cNvPr id="9" name="Title 1"/>
            <p:cNvSpPr txBox="1">
              <a:spLocks/>
            </p:cNvSpPr>
            <p:nvPr/>
          </p:nvSpPr>
          <p:spPr>
            <a:xfrm>
              <a:off x="2819400" y="762000"/>
              <a:ext cx="4348970" cy="1040423"/>
            </a:xfrm>
            <a:prstGeom prst="rect">
              <a:avLst/>
            </a:prstGeom>
            <a:effectLst>
              <a:outerShdw blurRad="50800" dist="38100" dir="2700000" algn="tl" rotWithShape="0">
                <a:prstClr val="black">
                  <a:alpha val="40000"/>
                </a:prstClr>
              </a:outerShdw>
            </a:effectLst>
          </p:spPr>
          <p:txBody>
            <a:bodyPr vert="horz" lIns="91440" tIns="45720" rIns="91440" bIns="45720" rtlCol="0" anchor="t" anchorCtr="0">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rgbClr val="15BAC0"/>
                  </a:solidFill>
                  <a:latin typeface="Avenir LT Std 55 Roman" panose="020B0503020203020204" pitchFamily="34" charset="0"/>
                  <a:ea typeface="ＭＳ ゴシック"/>
                </a:rPr>
                <a:t>Serving our communities</a:t>
              </a:r>
              <a:endParaRPr lang="en-US" sz="4000" b="1" dirty="0">
                <a:solidFill>
                  <a:srgbClr val="15BAC0"/>
                </a:solidFill>
                <a:latin typeface="Avenir LT Std 55 Roman" panose="020B0503020203020204" pitchFamily="34" charset="0"/>
                <a:ea typeface="ＭＳ ゴシック"/>
              </a:endParaRPr>
            </a:p>
          </p:txBody>
        </p:sp>
      </p:grpSp>
      <p:sp>
        <p:nvSpPr>
          <p:cNvPr id="10" name="Rectangle 9"/>
          <p:cNvSpPr/>
          <p:nvPr/>
        </p:nvSpPr>
        <p:spPr>
          <a:xfrm>
            <a:off x="4932150" y="1185500"/>
            <a:ext cx="1911041" cy="1477328"/>
          </a:xfrm>
          <a:prstGeom prst="rect">
            <a:avLst/>
          </a:prstGeom>
        </p:spPr>
        <p:txBody>
          <a:bodyPr wrap="square">
            <a:spAutoFit/>
          </a:bodyPr>
          <a:lstStyle/>
          <a:p>
            <a:r>
              <a:rPr lang="en-US" b="1" dirty="0" smtClean="0"/>
              <a:t>Southern Security Federal </a:t>
            </a:r>
            <a:r>
              <a:rPr lang="en-US" b="1" dirty="0"/>
              <a:t>Credit </a:t>
            </a:r>
            <a:r>
              <a:rPr lang="en-US" b="1" dirty="0" smtClean="0"/>
              <a:t>Union</a:t>
            </a:r>
          </a:p>
          <a:p>
            <a:r>
              <a:rPr lang="en-US" dirty="0"/>
              <a:t>Memphis, TN </a:t>
            </a:r>
          </a:p>
        </p:txBody>
      </p:sp>
    </p:spTree>
    <p:extLst>
      <p:ext uri="{BB962C8B-B14F-4D97-AF65-F5344CB8AC3E}">
        <p14:creationId xmlns:p14="http://schemas.microsoft.com/office/powerpoint/2010/main" val="366032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vidence fcu.jpg"/>
          <p:cNvPicPr>
            <a:picLocks noChangeAspect="1"/>
          </p:cNvPicPr>
          <p:nvPr/>
        </p:nvPicPr>
        <p:blipFill rotWithShape="1">
          <a:blip r:embed="rId3">
            <a:extLst>
              <a:ext uri="{28A0092B-C50C-407E-A947-70E740481C1C}">
                <a14:useLocalDpi xmlns:a14="http://schemas.microsoft.com/office/drawing/2010/main" val="0"/>
              </a:ext>
            </a:extLst>
          </a:blip>
          <a:srcRect t="16309"/>
          <a:stretch/>
        </p:blipFill>
        <p:spPr>
          <a:xfrm>
            <a:off x="3332480" y="1185064"/>
            <a:ext cx="5930098" cy="279336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458387" y="823283"/>
            <a:ext cx="184731" cy="369332"/>
          </a:xfrm>
          <a:prstGeom prst="rect">
            <a:avLst/>
          </a:prstGeom>
          <a:noFill/>
        </p:spPr>
        <p:txBody>
          <a:bodyPr wrap="none" rtlCol="0">
            <a:spAutoFit/>
          </a:bodyPr>
          <a:lstStyle/>
          <a:p>
            <a:endParaRPr lang="en-US" dirty="0"/>
          </a:p>
        </p:txBody>
      </p:sp>
      <p:grpSp>
        <p:nvGrpSpPr>
          <p:cNvPr id="9" name="Group 8"/>
          <p:cNvGrpSpPr/>
          <p:nvPr/>
        </p:nvGrpSpPr>
        <p:grpSpPr>
          <a:xfrm>
            <a:off x="858374" y="277386"/>
            <a:ext cx="6253970" cy="780317"/>
            <a:chOff x="914400" y="762000"/>
            <a:chExt cx="6253970" cy="1040423"/>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838200"/>
              <a:ext cx="1372972" cy="596038"/>
            </a:xfrm>
            <a:prstGeom prst="rect">
              <a:avLst/>
            </a:prstGeom>
          </p:spPr>
        </p:pic>
        <p:sp>
          <p:nvSpPr>
            <p:cNvPr id="11" name="Title 1"/>
            <p:cNvSpPr txBox="1">
              <a:spLocks/>
            </p:cNvSpPr>
            <p:nvPr/>
          </p:nvSpPr>
          <p:spPr>
            <a:xfrm>
              <a:off x="2819400" y="762000"/>
              <a:ext cx="4348970" cy="1040423"/>
            </a:xfrm>
            <a:prstGeom prst="rect">
              <a:avLst/>
            </a:prstGeom>
            <a:effectLst>
              <a:outerShdw blurRad="50800" dist="38100" dir="2700000" algn="tl" rotWithShape="0">
                <a:prstClr val="black">
                  <a:alpha val="40000"/>
                </a:prstClr>
              </a:outerShdw>
            </a:effectLst>
          </p:spPr>
          <p:txBody>
            <a:bodyPr vert="horz" lIns="91440" tIns="45720" rIns="91440" bIns="45720" rtlCol="0" anchor="t" anchorCtr="0">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rgbClr val="15BAC0"/>
                  </a:solidFill>
                  <a:latin typeface="Avenir LT Std 55 Roman" panose="020B0503020203020204" pitchFamily="34" charset="0"/>
                  <a:ea typeface="ＭＳ ゴシック"/>
                </a:rPr>
                <a:t>Serving our communities</a:t>
              </a:r>
              <a:endParaRPr lang="en-US" sz="4000" b="1" dirty="0">
                <a:solidFill>
                  <a:srgbClr val="15BAC0"/>
                </a:solidFill>
                <a:latin typeface="Avenir LT Std 55 Roman" panose="020B0503020203020204" pitchFamily="34" charset="0"/>
                <a:ea typeface="ＭＳ ゴシック"/>
              </a:endParaRPr>
            </a:p>
          </p:txBody>
        </p:sp>
      </p:grpSp>
      <p:sp>
        <p:nvSpPr>
          <p:cNvPr id="12" name="Isosceles Triangle 11"/>
          <p:cNvSpPr/>
          <p:nvPr/>
        </p:nvSpPr>
        <p:spPr>
          <a:xfrm rot="5400000">
            <a:off x="3352238" y="1333297"/>
            <a:ext cx="424506" cy="487938"/>
          </a:xfrm>
          <a:prstGeom prst="triangle">
            <a:avLst/>
          </a:prstGeom>
          <a:solidFill>
            <a:schemeClr val="bg1"/>
          </a:solidFill>
          <a:ln>
            <a:noFill/>
          </a:ln>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733351" y="1185500"/>
            <a:ext cx="1911041" cy="1200329"/>
          </a:xfrm>
          <a:prstGeom prst="rect">
            <a:avLst/>
          </a:prstGeom>
        </p:spPr>
        <p:txBody>
          <a:bodyPr wrap="square">
            <a:spAutoFit/>
          </a:bodyPr>
          <a:lstStyle/>
          <a:p>
            <a:r>
              <a:rPr lang="en-US" b="1" dirty="0"/>
              <a:t>Providence Federal Credit </a:t>
            </a:r>
            <a:r>
              <a:rPr lang="en-US" b="1" dirty="0" smtClean="0"/>
              <a:t>Union</a:t>
            </a:r>
          </a:p>
          <a:p>
            <a:r>
              <a:rPr lang="en-US" dirty="0"/>
              <a:t>Milwaukie, </a:t>
            </a:r>
            <a:r>
              <a:rPr lang="en-US" dirty="0" smtClean="0"/>
              <a:t>OR</a:t>
            </a:r>
            <a:endParaRPr lang="en-US" dirty="0"/>
          </a:p>
        </p:txBody>
      </p:sp>
    </p:spTree>
    <p:extLst>
      <p:ext uri="{BB962C8B-B14F-4D97-AF65-F5344CB8AC3E}">
        <p14:creationId xmlns:p14="http://schemas.microsoft.com/office/powerpoint/2010/main" val="80427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esert schools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31324">
            <a:off x="1536950" y="924733"/>
            <a:ext cx="4606560" cy="1956311"/>
          </a:xfrm>
          <a:prstGeom prst="rect">
            <a:avLst/>
          </a:prstGeom>
          <a:ln>
            <a:noFill/>
          </a:ln>
          <a:effectLst>
            <a:outerShdw blurRad="292100" dist="139700" dir="2700000" algn="tl" rotWithShape="0">
              <a:srgbClr val="333333">
                <a:alpha val="65000"/>
              </a:srgbClr>
            </a:outerShdw>
          </a:effectLst>
        </p:spPr>
      </p:pic>
      <p:pic>
        <p:nvPicPr>
          <p:cNvPr id="6" name="Picture 5" descr="Desert schools 2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7949" y="1319103"/>
            <a:ext cx="4518291" cy="1880192"/>
          </a:xfrm>
          <a:prstGeom prst="rect">
            <a:avLst/>
          </a:prstGeom>
          <a:ln>
            <a:noFill/>
          </a:ln>
          <a:effectLst>
            <a:outerShdw blurRad="292100" dist="139700" dir="2700000" algn="tl" rotWithShape="0">
              <a:srgbClr val="333333">
                <a:alpha val="65000"/>
              </a:srgbClr>
            </a:outerShdw>
          </a:effectLst>
        </p:spPr>
      </p:pic>
      <p:grpSp>
        <p:nvGrpSpPr>
          <p:cNvPr id="14" name="Group 13"/>
          <p:cNvGrpSpPr/>
          <p:nvPr/>
        </p:nvGrpSpPr>
        <p:grpSpPr>
          <a:xfrm>
            <a:off x="858374" y="277386"/>
            <a:ext cx="6253970" cy="780317"/>
            <a:chOff x="914400" y="762000"/>
            <a:chExt cx="6253970" cy="1040423"/>
          </a:xfrm>
        </p:grpSpPr>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400" y="838200"/>
              <a:ext cx="1372972" cy="596038"/>
            </a:xfrm>
            <a:prstGeom prst="rect">
              <a:avLst/>
            </a:prstGeom>
          </p:spPr>
        </p:pic>
        <p:sp>
          <p:nvSpPr>
            <p:cNvPr id="16" name="Title 1"/>
            <p:cNvSpPr txBox="1">
              <a:spLocks/>
            </p:cNvSpPr>
            <p:nvPr/>
          </p:nvSpPr>
          <p:spPr>
            <a:xfrm>
              <a:off x="2819400" y="762000"/>
              <a:ext cx="4348970" cy="1040423"/>
            </a:xfrm>
            <a:prstGeom prst="rect">
              <a:avLst/>
            </a:prstGeom>
            <a:effectLst>
              <a:outerShdw blurRad="50800" dist="38100" dir="2700000" algn="tl" rotWithShape="0">
                <a:prstClr val="black">
                  <a:alpha val="40000"/>
                </a:prstClr>
              </a:outerShdw>
            </a:effectLst>
          </p:spPr>
          <p:txBody>
            <a:bodyPr vert="horz" lIns="91440" tIns="45720" rIns="91440" bIns="45720" rtlCol="0" anchor="t" anchorCtr="0">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rgbClr val="15BAC0"/>
                  </a:solidFill>
                  <a:latin typeface="Avenir LT Std 55 Roman" panose="020B0503020203020204" pitchFamily="34" charset="0"/>
                  <a:ea typeface="ＭＳ ゴシック"/>
                </a:rPr>
                <a:t>Serving our communities</a:t>
              </a:r>
              <a:endParaRPr lang="en-US" sz="4000" b="1" dirty="0">
                <a:solidFill>
                  <a:srgbClr val="15BAC0"/>
                </a:solidFill>
                <a:latin typeface="Avenir LT Std 55 Roman" panose="020B0503020203020204" pitchFamily="34" charset="0"/>
                <a:ea typeface="ＭＳ ゴシック"/>
              </a:endParaRPr>
            </a:p>
          </p:txBody>
        </p:sp>
      </p:grpSp>
      <p:grpSp>
        <p:nvGrpSpPr>
          <p:cNvPr id="2" name="Group 1"/>
          <p:cNvGrpSpPr/>
          <p:nvPr/>
        </p:nvGrpSpPr>
        <p:grpSpPr>
          <a:xfrm>
            <a:off x="1402328" y="2416299"/>
            <a:ext cx="4347491" cy="1766570"/>
            <a:chOff x="1430762" y="3581869"/>
            <a:chExt cx="4347491" cy="2355426"/>
          </a:xfrm>
        </p:grpSpPr>
        <p:pic>
          <p:nvPicPr>
            <p:cNvPr id="7" name="Picture 6" descr="Desert schools 3.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3040" y="3581869"/>
              <a:ext cx="4315213" cy="2355426"/>
            </a:xfrm>
            <a:prstGeom prst="rect">
              <a:avLst/>
            </a:prstGeom>
            <a:ln>
              <a:noFill/>
            </a:ln>
            <a:effectLst>
              <a:outerShdw blurRad="292100" dist="139700" dir="2700000" algn="tl" rotWithShape="0">
                <a:srgbClr val="333333">
                  <a:alpha val="65000"/>
                </a:srgbClr>
              </a:outerShdw>
            </a:effectLst>
          </p:spPr>
        </p:pic>
        <p:sp>
          <p:nvSpPr>
            <p:cNvPr id="17" name="Isosceles Triangle 16"/>
            <p:cNvSpPr/>
            <p:nvPr/>
          </p:nvSpPr>
          <p:spPr>
            <a:xfrm rot="5400000">
              <a:off x="1391727" y="3992652"/>
              <a:ext cx="566008" cy="487938"/>
            </a:xfrm>
            <a:prstGeom prst="triangle">
              <a:avLst/>
            </a:prstGeom>
            <a:solidFill>
              <a:schemeClr val="bg1"/>
            </a:solidFill>
            <a:ln>
              <a:noFill/>
            </a:ln>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Rectangle 17"/>
          <p:cNvSpPr/>
          <p:nvPr/>
        </p:nvSpPr>
        <p:spPr>
          <a:xfrm>
            <a:off x="6505515" y="3566669"/>
            <a:ext cx="1911041" cy="1200329"/>
          </a:xfrm>
          <a:prstGeom prst="rect">
            <a:avLst/>
          </a:prstGeom>
        </p:spPr>
        <p:txBody>
          <a:bodyPr wrap="square">
            <a:spAutoFit/>
          </a:bodyPr>
          <a:lstStyle/>
          <a:p>
            <a:r>
              <a:rPr lang="en-US" b="1" dirty="0" smtClean="0"/>
              <a:t>Desert Schools Federal </a:t>
            </a:r>
            <a:r>
              <a:rPr lang="en-US" b="1" dirty="0"/>
              <a:t>Credit </a:t>
            </a:r>
            <a:r>
              <a:rPr lang="en-US" b="1" dirty="0" smtClean="0"/>
              <a:t>Union</a:t>
            </a:r>
          </a:p>
          <a:p>
            <a:r>
              <a:rPr lang="en-US" dirty="0" smtClean="0"/>
              <a:t>Phoenix, AZ</a:t>
            </a:r>
            <a:endParaRPr lang="en-US" dirty="0"/>
          </a:p>
        </p:txBody>
      </p:sp>
    </p:spTree>
    <p:extLst>
      <p:ext uri="{BB962C8B-B14F-4D97-AF65-F5344CB8AC3E}">
        <p14:creationId xmlns:p14="http://schemas.microsoft.com/office/powerpoint/2010/main" val="371120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ravella HS BH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4140" y="1550963"/>
            <a:ext cx="7175500" cy="2352675"/>
          </a:xfrm>
          <a:prstGeom prst="rect">
            <a:avLst/>
          </a:prstGeom>
          <a:ln>
            <a:noFill/>
          </a:ln>
          <a:effectLst>
            <a:outerShdw blurRad="292100" dist="139700" dir="2700000" algn="tl" rotWithShape="0">
              <a:srgbClr val="333333">
                <a:alpha val="65000"/>
              </a:srgbClr>
            </a:outerShdw>
          </a:effectLst>
        </p:spPr>
      </p:pic>
      <p:grpSp>
        <p:nvGrpSpPr>
          <p:cNvPr id="8" name="Group 7"/>
          <p:cNvGrpSpPr/>
          <p:nvPr/>
        </p:nvGrpSpPr>
        <p:grpSpPr>
          <a:xfrm>
            <a:off x="914400" y="571501"/>
            <a:ext cx="6253970" cy="780317"/>
            <a:chOff x="914400" y="762000"/>
            <a:chExt cx="6253970" cy="1040423"/>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838200"/>
              <a:ext cx="1372972" cy="596038"/>
            </a:xfrm>
            <a:prstGeom prst="rect">
              <a:avLst/>
            </a:prstGeom>
          </p:spPr>
        </p:pic>
        <p:sp>
          <p:nvSpPr>
            <p:cNvPr id="10" name="Title 1"/>
            <p:cNvSpPr txBox="1">
              <a:spLocks/>
            </p:cNvSpPr>
            <p:nvPr/>
          </p:nvSpPr>
          <p:spPr>
            <a:xfrm>
              <a:off x="2819400" y="762000"/>
              <a:ext cx="4348970" cy="1040423"/>
            </a:xfrm>
            <a:prstGeom prst="rect">
              <a:avLst/>
            </a:prstGeom>
            <a:effectLst>
              <a:outerShdw blurRad="50800" dist="38100" dir="2700000" algn="tl" rotWithShape="0">
                <a:prstClr val="black">
                  <a:alpha val="40000"/>
                </a:prstClr>
              </a:outerShdw>
            </a:effectLst>
          </p:spPr>
          <p:txBody>
            <a:bodyPr vert="horz" lIns="91440" tIns="45720" rIns="91440" bIns="45720" rtlCol="0" anchor="t" anchorCtr="0">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rgbClr val="15BAC0"/>
                  </a:solidFill>
                  <a:latin typeface="Avenir LT Std 55 Roman" panose="020B0503020203020204" pitchFamily="34" charset="0"/>
                  <a:ea typeface="ＭＳ ゴシック"/>
                </a:rPr>
                <a:t>Serving our communities</a:t>
              </a:r>
              <a:endParaRPr lang="en-US" sz="4000" b="1" dirty="0">
                <a:solidFill>
                  <a:srgbClr val="15BAC0"/>
                </a:solidFill>
                <a:latin typeface="Avenir LT Std 55 Roman" panose="020B0503020203020204" pitchFamily="34" charset="0"/>
                <a:ea typeface="ＭＳ ゴシック"/>
              </a:endParaRPr>
            </a:p>
          </p:txBody>
        </p:sp>
      </p:grpSp>
      <p:sp>
        <p:nvSpPr>
          <p:cNvPr id="11" name="Isosceles Triangle 10"/>
          <p:cNvSpPr/>
          <p:nvPr/>
        </p:nvSpPr>
        <p:spPr>
          <a:xfrm rot="5400000">
            <a:off x="2671833" y="1782877"/>
            <a:ext cx="424506" cy="487938"/>
          </a:xfrm>
          <a:prstGeom prst="triangle">
            <a:avLst/>
          </a:prstGeom>
          <a:solidFill>
            <a:schemeClr val="bg1"/>
          </a:solidFill>
          <a:ln>
            <a:noFill/>
          </a:ln>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52339" y="1550227"/>
            <a:ext cx="1911041" cy="923330"/>
          </a:xfrm>
          <a:prstGeom prst="rect">
            <a:avLst/>
          </a:prstGeom>
        </p:spPr>
        <p:txBody>
          <a:bodyPr wrap="square">
            <a:spAutoFit/>
          </a:bodyPr>
          <a:lstStyle/>
          <a:p>
            <a:r>
              <a:rPr lang="en-US" b="1" dirty="0" err="1" smtClean="0"/>
              <a:t>BrightStar</a:t>
            </a:r>
            <a:r>
              <a:rPr lang="en-US" b="1" dirty="0" smtClean="0"/>
              <a:t> Credit Union</a:t>
            </a:r>
          </a:p>
          <a:p>
            <a:r>
              <a:rPr lang="en-US" dirty="0"/>
              <a:t>Sunrise, FL</a:t>
            </a:r>
          </a:p>
        </p:txBody>
      </p:sp>
    </p:spTree>
    <p:extLst>
      <p:ext uri="{BB962C8B-B14F-4D97-AF65-F5344CB8AC3E}">
        <p14:creationId xmlns:p14="http://schemas.microsoft.com/office/powerpoint/2010/main" val="197099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83061" y="84390"/>
            <a:ext cx="5327634" cy="646331"/>
          </a:xfrm>
          <a:prstGeom prst="rect">
            <a:avLst/>
          </a:prstGeom>
          <a:noFill/>
        </p:spPr>
        <p:txBody>
          <a:bodyPr wrap="square" rtlCol="0">
            <a:spAutoFit/>
          </a:bodyPr>
          <a:lstStyle/>
          <a:p>
            <a:r>
              <a:rPr lang="en-US" sz="3600" b="1" dirty="0" smtClean="0">
                <a:solidFill>
                  <a:srgbClr val="002060"/>
                </a:solidFill>
                <a:latin typeface="Calibri" panose="020F0502020204030204" pitchFamily="34" charset="0"/>
              </a:rPr>
              <a:t>Our shared vision:</a:t>
            </a:r>
          </a:p>
        </p:txBody>
      </p:sp>
      <p:sp>
        <p:nvSpPr>
          <p:cNvPr id="4" name="TextBox 3"/>
          <p:cNvSpPr txBox="1"/>
          <p:nvPr/>
        </p:nvSpPr>
        <p:spPr>
          <a:xfrm>
            <a:off x="3283061" y="730721"/>
            <a:ext cx="5273039" cy="2062103"/>
          </a:xfrm>
          <a:prstGeom prst="rect">
            <a:avLst/>
          </a:prstGeom>
          <a:noFill/>
        </p:spPr>
        <p:txBody>
          <a:bodyPr wrap="square" rtlCol="0">
            <a:spAutoFit/>
          </a:bodyPr>
          <a:lstStyle/>
          <a:p>
            <a:r>
              <a:rPr lang="en-US" sz="3200" i="1" dirty="0" smtClean="0">
                <a:solidFill>
                  <a:srgbClr val="002060"/>
                </a:solidFill>
                <a:latin typeface="Calibri" panose="020F0502020204030204" pitchFamily="34" charset="0"/>
              </a:rPr>
              <a:t>More Americans choose credit unions as </a:t>
            </a:r>
            <a:r>
              <a:rPr lang="en-US" sz="3200" i="1" dirty="0">
                <a:solidFill>
                  <a:srgbClr val="002060"/>
                </a:solidFill>
                <a:latin typeface="Calibri" panose="020F0502020204030204" pitchFamily="34" charset="0"/>
              </a:rPr>
              <a:t>their best financial partner</a:t>
            </a:r>
          </a:p>
          <a:p>
            <a:endParaRPr lang="en-US" sz="3200" i="1" dirty="0" smtClean="0">
              <a:solidFill>
                <a:srgbClr val="002060"/>
              </a:solidFill>
              <a:latin typeface="Calibri" panose="020F0502020204030204" pitchFamily="34" charset="0"/>
            </a:endParaRPr>
          </a:p>
        </p:txBody>
      </p:sp>
      <p:sp>
        <p:nvSpPr>
          <p:cNvPr id="5" name="TextBox 4"/>
          <p:cNvSpPr txBox="1"/>
          <p:nvPr/>
        </p:nvSpPr>
        <p:spPr>
          <a:xfrm>
            <a:off x="3283061" y="2305724"/>
            <a:ext cx="5309501" cy="2062103"/>
          </a:xfrm>
          <a:prstGeom prst="rect">
            <a:avLst/>
          </a:prstGeom>
          <a:noFill/>
        </p:spPr>
        <p:txBody>
          <a:bodyPr wrap="square" rtlCol="0">
            <a:spAutoFit/>
          </a:bodyPr>
          <a:lstStyle/>
          <a:p>
            <a:r>
              <a:rPr lang="en-US" sz="3200" i="1" dirty="0">
                <a:solidFill>
                  <a:srgbClr val="002060"/>
                </a:solidFill>
                <a:latin typeface="Calibri" panose="020F0502020204030204" pitchFamily="34" charset="0"/>
              </a:rPr>
              <a:t>To get there, we are:</a:t>
            </a:r>
          </a:p>
          <a:p>
            <a:pPr marL="342900" indent="-342900">
              <a:buFont typeface="Wingdings" panose="05000000000000000000" pitchFamily="2" charset="2"/>
              <a:buChar char="§"/>
            </a:pPr>
            <a:r>
              <a:rPr lang="en-US" sz="3200" dirty="0">
                <a:solidFill>
                  <a:srgbClr val="002060"/>
                </a:solidFill>
                <a:latin typeface="Calibri" panose="020F0502020204030204" pitchFamily="34" charset="0"/>
              </a:rPr>
              <a:t>Removing barriers</a:t>
            </a:r>
          </a:p>
          <a:p>
            <a:pPr marL="342900" indent="-342900">
              <a:buFont typeface="Wingdings" panose="05000000000000000000" pitchFamily="2" charset="2"/>
              <a:buChar char="§"/>
            </a:pPr>
            <a:r>
              <a:rPr lang="en-US" sz="3200" dirty="0">
                <a:solidFill>
                  <a:srgbClr val="002060"/>
                </a:solidFill>
                <a:latin typeface="Calibri" panose="020F0502020204030204" pitchFamily="34" charset="0"/>
              </a:rPr>
              <a:t>Creating awareness</a:t>
            </a:r>
          </a:p>
          <a:p>
            <a:pPr marL="342900" indent="-342900">
              <a:buFont typeface="Wingdings" panose="05000000000000000000" pitchFamily="2" charset="2"/>
              <a:buChar char="§"/>
            </a:pPr>
            <a:r>
              <a:rPr lang="en-US" sz="3200" dirty="0">
                <a:solidFill>
                  <a:srgbClr val="002060"/>
                </a:solidFill>
                <a:latin typeface="Calibri" panose="020F0502020204030204" pitchFamily="34" charset="0"/>
              </a:rPr>
              <a:t>Fostering service excellence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351" y="176899"/>
            <a:ext cx="2483629" cy="4257649"/>
          </a:xfrm>
          <a:prstGeom prst="rect">
            <a:avLst/>
          </a:prstGeom>
        </p:spPr>
      </p:pic>
    </p:spTree>
    <p:extLst>
      <p:ext uri="{BB962C8B-B14F-4D97-AF65-F5344CB8AC3E}">
        <p14:creationId xmlns:p14="http://schemas.microsoft.com/office/powerpoint/2010/main" val="312438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2060"/>
                </a:solidFill>
                <a:latin typeface="Calibri" panose="020F0502020204030204" pitchFamily="34" charset="0"/>
              </a:rPr>
              <a:t>C</a:t>
            </a:r>
            <a:r>
              <a:rPr lang="en-US" sz="3600" b="1" dirty="0" smtClean="0">
                <a:solidFill>
                  <a:srgbClr val="002060"/>
                </a:solidFill>
                <a:latin typeface="Calibri" panose="020F0502020204030204" pitchFamily="34" charset="0"/>
              </a:rPr>
              <a:t>redit </a:t>
            </a:r>
            <a:r>
              <a:rPr lang="en-US" sz="3600" b="1" dirty="0">
                <a:solidFill>
                  <a:srgbClr val="002060"/>
                </a:solidFill>
                <a:latin typeface="Calibri" panose="020F0502020204030204" pitchFamily="34" charset="0"/>
              </a:rPr>
              <a:t>u</a:t>
            </a:r>
            <a:r>
              <a:rPr lang="en-US" sz="3600" b="1" dirty="0" smtClean="0">
                <a:solidFill>
                  <a:srgbClr val="002060"/>
                </a:solidFill>
                <a:latin typeface="Calibri" panose="020F0502020204030204" pitchFamily="34" charset="0"/>
              </a:rPr>
              <a:t>nions in the United States</a:t>
            </a:r>
            <a:endParaRPr lang="en-US" sz="3600" b="1" dirty="0">
              <a:solidFill>
                <a:srgbClr val="002060"/>
              </a:solidFill>
              <a:latin typeface="Calibri" panose="020F0502020204030204" pitchFamily="34" charset="0"/>
            </a:endParaRPr>
          </a:p>
        </p:txBody>
      </p:sp>
      <p:sp>
        <p:nvSpPr>
          <p:cNvPr id="3" name="Content Placeholder 2"/>
          <p:cNvSpPr>
            <a:spLocks noGrp="1"/>
          </p:cNvSpPr>
          <p:nvPr>
            <p:ph idx="1"/>
          </p:nvPr>
        </p:nvSpPr>
        <p:spPr>
          <a:xfrm>
            <a:off x="628650" y="1180533"/>
            <a:ext cx="5489928" cy="3263504"/>
          </a:xfrm>
        </p:spPr>
        <p:txBody>
          <a:bodyPr>
            <a:normAutofit/>
          </a:bodyPr>
          <a:lstStyle/>
          <a:p>
            <a:r>
              <a:rPr lang="en-US" sz="2400" dirty="0" smtClean="0">
                <a:solidFill>
                  <a:srgbClr val="002060"/>
                </a:solidFill>
                <a:latin typeface="Calibri" panose="020F0502020204030204" pitchFamily="34" charset="0"/>
              </a:rPr>
              <a:t>100 million memberships</a:t>
            </a:r>
          </a:p>
          <a:p>
            <a:r>
              <a:rPr lang="en-US" sz="2400" dirty="0" smtClean="0">
                <a:solidFill>
                  <a:srgbClr val="002060"/>
                </a:solidFill>
                <a:latin typeface="Calibri" panose="020F0502020204030204" pitchFamily="34" charset="0"/>
              </a:rPr>
              <a:t>Nearly 6,700 credit unions</a:t>
            </a:r>
          </a:p>
          <a:p>
            <a:r>
              <a:rPr lang="en-US" sz="2400" dirty="0" smtClean="0">
                <a:solidFill>
                  <a:srgbClr val="002060"/>
                </a:solidFill>
                <a:latin typeface="Calibri" panose="020F0502020204030204" pitchFamily="34" charset="0"/>
              </a:rPr>
              <a:t>Nearly 245,000 full-time employees</a:t>
            </a:r>
          </a:p>
          <a:p>
            <a:r>
              <a:rPr lang="en-US" sz="2400" dirty="0" smtClean="0">
                <a:solidFill>
                  <a:srgbClr val="002060"/>
                </a:solidFill>
                <a:latin typeface="Calibri" panose="020F0502020204030204" pitchFamily="34" charset="0"/>
              </a:rPr>
              <a:t>CUNA represents credit union interests in Washington, D.C., provides training, services and information</a:t>
            </a:r>
          </a:p>
          <a:p>
            <a:r>
              <a:rPr lang="en-US" sz="2400" dirty="0" smtClean="0">
                <a:solidFill>
                  <a:srgbClr val="002060"/>
                </a:solidFill>
                <a:latin typeface="Calibri" panose="020F0502020204030204" pitchFamily="34" charset="0"/>
              </a:rPr>
              <a:t>State leagues represent credit unions at state capitals</a:t>
            </a:r>
            <a:endParaRPr lang="en-US" sz="2400" dirty="0">
              <a:solidFill>
                <a:srgbClr val="002060"/>
              </a:solidFill>
              <a:latin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0905" y="1369219"/>
            <a:ext cx="2434739" cy="2434739"/>
          </a:xfrm>
          <a:prstGeom prst="rect">
            <a:avLst/>
          </a:prstGeom>
        </p:spPr>
      </p:pic>
    </p:spTree>
    <p:extLst>
      <p:ext uri="{BB962C8B-B14F-4D97-AF65-F5344CB8AC3E}">
        <p14:creationId xmlns:p14="http://schemas.microsoft.com/office/powerpoint/2010/main" val="4024327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2060"/>
                </a:solidFill>
                <a:latin typeface="Calibri" panose="020F0502020204030204" pitchFamily="34" charset="0"/>
              </a:rPr>
              <a:t>Removing Barriers</a:t>
            </a:r>
            <a:endParaRPr lang="en-US" sz="3600" b="1" dirty="0">
              <a:solidFill>
                <a:srgbClr val="002060"/>
              </a:solidFill>
              <a:latin typeface="Calibri" panose="020F0502020204030204" pitchFamily="34" charset="0"/>
            </a:endParaRPr>
          </a:p>
        </p:txBody>
      </p:sp>
      <p:sp>
        <p:nvSpPr>
          <p:cNvPr id="3" name="TextBox 2"/>
          <p:cNvSpPr txBox="1"/>
          <p:nvPr/>
        </p:nvSpPr>
        <p:spPr>
          <a:xfrm>
            <a:off x="549450" y="1345407"/>
            <a:ext cx="6537260" cy="2123658"/>
          </a:xfrm>
          <a:prstGeom prst="rect">
            <a:avLst/>
          </a:prstGeom>
          <a:noFill/>
        </p:spPr>
        <p:txBody>
          <a:bodyPr wrap="square" rtlCol="0">
            <a:spAutoFit/>
          </a:bodyPr>
          <a:lstStyle/>
          <a:p>
            <a:pPr marL="571500" indent="-571500">
              <a:buFont typeface="Arial" panose="020B0604020202020204" pitchFamily="34" charset="0"/>
              <a:buChar char="•"/>
            </a:pPr>
            <a:r>
              <a:rPr lang="en-US" sz="3600" b="1" dirty="0" smtClean="0">
                <a:solidFill>
                  <a:srgbClr val="002060"/>
                </a:solidFill>
                <a:latin typeface="Calibri" panose="020F0502020204030204" pitchFamily="34" charset="0"/>
              </a:rPr>
              <a:t>Fighting for regulatory relief</a:t>
            </a:r>
          </a:p>
          <a:p>
            <a:pPr marL="914400" lvl="1" indent="-457200">
              <a:buFont typeface="Wingdings" panose="05000000000000000000" pitchFamily="2" charset="2"/>
              <a:buChar char="§"/>
            </a:pPr>
            <a:r>
              <a:rPr lang="en-US" sz="3200" dirty="0" smtClean="0">
                <a:solidFill>
                  <a:srgbClr val="002060"/>
                </a:solidFill>
                <a:latin typeface="Calibri" panose="020F0502020204030204" pitchFamily="34" charset="0"/>
              </a:rPr>
              <a:t>On Capitol Hill</a:t>
            </a:r>
          </a:p>
          <a:p>
            <a:pPr marL="914400" lvl="1" indent="-457200">
              <a:buFont typeface="Wingdings" panose="05000000000000000000" pitchFamily="2" charset="2"/>
              <a:buChar char="§"/>
            </a:pPr>
            <a:r>
              <a:rPr lang="en-US" sz="3200" dirty="0" smtClean="0">
                <a:solidFill>
                  <a:srgbClr val="002060"/>
                </a:solidFill>
                <a:latin typeface="Calibri" panose="020F0502020204030204" pitchFamily="34" charset="0"/>
              </a:rPr>
              <a:t>At government agencies</a:t>
            </a:r>
          </a:p>
          <a:p>
            <a:pPr marL="914400" lvl="1" indent="-457200">
              <a:buFont typeface="Wingdings" panose="05000000000000000000" pitchFamily="2" charset="2"/>
              <a:buChar char="§"/>
            </a:pPr>
            <a:r>
              <a:rPr lang="en-US" sz="3200" dirty="0" smtClean="0">
                <a:solidFill>
                  <a:srgbClr val="002060"/>
                </a:solidFill>
                <a:latin typeface="Calibri" panose="020F0502020204030204" pitchFamily="34" charset="0"/>
              </a:rPr>
              <a:t>Making our case publicly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2371" y="2161015"/>
            <a:ext cx="2857500" cy="2143125"/>
          </a:xfrm>
          <a:prstGeom prst="rect">
            <a:avLst/>
          </a:prstGeom>
        </p:spPr>
      </p:pic>
    </p:spTree>
    <p:extLst>
      <p:ext uri="{BB962C8B-B14F-4D97-AF65-F5344CB8AC3E}">
        <p14:creationId xmlns:p14="http://schemas.microsoft.com/office/powerpoint/2010/main" val="630184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i="1" dirty="0" smtClean="0">
                <a:solidFill>
                  <a:srgbClr val="002060"/>
                </a:solidFill>
                <a:latin typeface="Calibri" panose="020F0502020204030204" pitchFamily="34" charset="0"/>
              </a:rPr>
              <a:t>Regulatory relief </a:t>
            </a:r>
            <a:r>
              <a:rPr lang="en-US" sz="3600" b="1" i="1" dirty="0">
                <a:solidFill>
                  <a:srgbClr val="002060"/>
                </a:solidFill>
                <a:latin typeface="Calibri" panose="020F0502020204030204" pitchFamily="34" charset="0"/>
              </a:rPr>
              <a:t>o</a:t>
            </a:r>
            <a:r>
              <a:rPr lang="en-US" sz="3600" b="1" i="1" dirty="0" smtClean="0">
                <a:solidFill>
                  <a:srgbClr val="002060"/>
                </a:solidFill>
                <a:latin typeface="Calibri" panose="020F0502020204030204" pitchFamily="34" charset="0"/>
              </a:rPr>
              <a:t>n Capitol Hill:</a:t>
            </a:r>
            <a:endParaRPr lang="en-US" sz="3600" b="1" i="1" dirty="0">
              <a:solidFill>
                <a:srgbClr val="002060"/>
              </a:solidFill>
              <a:latin typeface="Calibri" panose="020F0502020204030204" pitchFamily="34" charset="0"/>
            </a:endParaRPr>
          </a:p>
        </p:txBody>
      </p:sp>
      <p:sp>
        <p:nvSpPr>
          <p:cNvPr id="3" name="Subtitle 2"/>
          <p:cNvSpPr>
            <a:spLocks noGrp="1"/>
          </p:cNvSpPr>
          <p:nvPr>
            <p:ph idx="1"/>
          </p:nvPr>
        </p:nvSpPr>
        <p:spPr>
          <a:xfrm>
            <a:off x="628650" y="1213709"/>
            <a:ext cx="7963918" cy="3263504"/>
          </a:xfrm>
        </p:spPr>
        <p:txBody>
          <a:bodyPr>
            <a:normAutofit/>
          </a:bodyPr>
          <a:lstStyle/>
          <a:p>
            <a:r>
              <a:rPr lang="en-US" sz="2600" dirty="0" smtClean="0">
                <a:solidFill>
                  <a:srgbClr val="002060"/>
                </a:solidFill>
                <a:latin typeface="Calibri" panose="020F0502020204030204" pitchFamily="34" charset="0"/>
              </a:rPr>
              <a:t>Incremental steps</a:t>
            </a:r>
            <a:r>
              <a:rPr lang="en-US" sz="2600" dirty="0">
                <a:solidFill>
                  <a:srgbClr val="002060"/>
                </a:solidFill>
                <a:latin typeface="Calibri" panose="020F0502020204030204" pitchFamily="34" charset="0"/>
              </a:rPr>
              <a:t> </a:t>
            </a:r>
            <a:r>
              <a:rPr lang="en-US" sz="2600" dirty="0" smtClean="0">
                <a:solidFill>
                  <a:srgbClr val="002060"/>
                </a:solidFill>
                <a:latin typeface="Calibri" panose="020F0502020204030204" pitchFamily="34" charset="0"/>
              </a:rPr>
              <a:t>to achieve goals</a:t>
            </a:r>
          </a:p>
          <a:p>
            <a:r>
              <a:rPr lang="en-US" sz="2600" dirty="0" smtClean="0">
                <a:solidFill>
                  <a:srgbClr val="002060"/>
                </a:solidFill>
                <a:latin typeface="Calibri" panose="020F0502020204030204" pitchFamily="34" charset="0"/>
              </a:rPr>
              <a:t>In 2013/2014</a:t>
            </a:r>
          </a:p>
          <a:p>
            <a:pPr lvl="1"/>
            <a:r>
              <a:rPr lang="en-US" sz="2200" dirty="0" smtClean="0">
                <a:solidFill>
                  <a:srgbClr val="002060"/>
                </a:solidFill>
                <a:latin typeface="Calibri" panose="020F0502020204030204" pitchFamily="34" charset="0"/>
              </a:rPr>
              <a:t>Active with 39 bills, testified ten times</a:t>
            </a:r>
          </a:p>
          <a:p>
            <a:pPr lvl="1"/>
            <a:r>
              <a:rPr lang="en-US" sz="2200" dirty="0" smtClean="0">
                <a:solidFill>
                  <a:srgbClr val="002060"/>
                </a:solidFill>
                <a:latin typeface="Calibri" panose="020F0502020204030204" pitchFamily="34" charset="0"/>
              </a:rPr>
              <a:t>Seven bills passed House, pushing for Senate votes</a:t>
            </a:r>
          </a:p>
          <a:p>
            <a:pPr lvl="1"/>
            <a:r>
              <a:rPr lang="en-US" sz="2200" dirty="0" smtClean="0">
                <a:solidFill>
                  <a:srgbClr val="002060"/>
                </a:solidFill>
                <a:latin typeface="Calibri" panose="020F0502020204030204" pitchFamily="34" charset="0"/>
              </a:rPr>
              <a:t>24 bills passed House committee, pushing for votes by full House</a:t>
            </a:r>
          </a:p>
          <a:p>
            <a:pPr lvl="1"/>
            <a:r>
              <a:rPr lang="en-US" sz="2200" dirty="0" smtClean="0">
                <a:solidFill>
                  <a:srgbClr val="002060"/>
                </a:solidFill>
                <a:latin typeface="Calibri" panose="020F0502020204030204" pitchFamily="34" charset="0"/>
              </a:rPr>
              <a:t>“Don’t Tax” campaign defeated effort to revoke not-for-profit status of credit unions</a:t>
            </a:r>
          </a:p>
          <a:p>
            <a:pPr marL="0" indent="0">
              <a:buNone/>
            </a:pPr>
            <a:endParaRPr lang="en-US" dirty="0">
              <a:solidFill>
                <a:srgbClr val="00206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0555" y="150953"/>
            <a:ext cx="1727129" cy="2350178"/>
          </a:xfrm>
          <a:prstGeom prst="rect">
            <a:avLst/>
          </a:prstGeom>
        </p:spPr>
      </p:pic>
    </p:spTree>
    <p:extLst>
      <p:ext uri="{BB962C8B-B14F-4D97-AF65-F5344CB8AC3E}">
        <p14:creationId xmlns:p14="http://schemas.microsoft.com/office/powerpoint/2010/main" val="22146824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906" y="239891"/>
            <a:ext cx="5750380" cy="994172"/>
          </a:xfrm>
        </p:spPr>
        <p:txBody>
          <a:bodyPr>
            <a:noAutofit/>
          </a:bodyPr>
          <a:lstStyle/>
          <a:p>
            <a:r>
              <a:rPr lang="en-US" sz="3600" b="1" i="1" dirty="0" smtClean="0">
                <a:solidFill>
                  <a:srgbClr val="002060"/>
                </a:solidFill>
                <a:latin typeface="Calibri" panose="020F0502020204030204" pitchFamily="34" charset="0"/>
              </a:rPr>
              <a:t>Regulatory relief at agencies:</a:t>
            </a:r>
            <a:endParaRPr lang="en-US" sz="3600" b="1" i="1" dirty="0">
              <a:solidFill>
                <a:srgbClr val="002060"/>
              </a:solidFill>
            </a:endParaRPr>
          </a:p>
        </p:txBody>
      </p:sp>
      <p:sp>
        <p:nvSpPr>
          <p:cNvPr id="3" name="Subtitle 2"/>
          <p:cNvSpPr>
            <a:spLocks noGrp="1"/>
          </p:cNvSpPr>
          <p:nvPr>
            <p:ph idx="1"/>
          </p:nvPr>
        </p:nvSpPr>
        <p:spPr>
          <a:xfrm>
            <a:off x="381906" y="1234063"/>
            <a:ext cx="5097236" cy="2369720"/>
          </a:xfrm>
        </p:spPr>
        <p:txBody>
          <a:bodyPr>
            <a:noAutofit/>
          </a:bodyPr>
          <a:lstStyle/>
          <a:p>
            <a:r>
              <a:rPr lang="en-US" sz="2400" dirty="0" smtClean="0">
                <a:solidFill>
                  <a:srgbClr val="002060"/>
                </a:solidFill>
                <a:latin typeface="Calibri" panose="020F0502020204030204" pitchFamily="34" charset="0"/>
              </a:rPr>
              <a:t>Work with regulators writing rules to implement laws</a:t>
            </a:r>
          </a:p>
          <a:p>
            <a:r>
              <a:rPr lang="en-US" sz="2400" dirty="0" smtClean="0">
                <a:solidFill>
                  <a:srgbClr val="002060"/>
                </a:solidFill>
                <a:latin typeface="Calibri" panose="020F0502020204030204" pitchFamily="34" charset="0"/>
              </a:rPr>
              <a:t>Wrote 77 comment letters over the last 18 months</a:t>
            </a:r>
          </a:p>
          <a:p>
            <a:r>
              <a:rPr lang="en-US" sz="2400" dirty="0" smtClean="0">
                <a:solidFill>
                  <a:srgbClr val="002060"/>
                </a:solidFill>
                <a:latin typeface="Calibri" panose="020F0502020204030204" pitchFamily="34" charset="0"/>
              </a:rPr>
              <a:t>Continue pushing, making our case wherever necessary </a:t>
            </a:r>
            <a:endParaRPr lang="en-US" sz="2400" dirty="0">
              <a:solidFill>
                <a:srgbClr val="002060"/>
              </a:solidFill>
              <a:latin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8116" y="1360451"/>
            <a:ext cx="3009900" cy="609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8116" y="2222828"/>
            <a:ext cx="2560320" cy="644966"/>
          </a:xfrm>
          <a:prstGeom prst="rect">
            <a:avLst/>
          </a:prstGeom>
        </p:spPr>
      </p:pic>
    </p:spTree>
    <p:extLst>
      <p:ext uri="{BB962C8B-B14F-4D97-AF65-F5344CB8AC3E}">
        <p14:creationId xmlns:p14="http://schemas.microsoft.com/office/powerpoint/2010/main" val="7109388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3885293" cy="994172"/>
          </a:xfrm>
        </p:spPr>
        <p:txBody>
          <a:bodyPr>
            <a:noAutofit/>
          </a:bodyPr>
          <a:lstStyle/>
          <a:p>
            <a:r>
              <a:rPr lang="en-US" sz="3600" b="1" i="1" dirty="0" smtClean="0">
                <a:solidFill>
                  <a:srgbClr val="002060"/>
                </a:solidFill>
                <a:latin typeface="Calibri" panose="020F0502020204030204" pitchFamily="34" charset="0"/>
              </a:rPr>
              <a:t>Regulatory relief at the state capitals:</a:t>
            </a:r>
            <a:endParaRPr lang="en-US" sz="3600" b="1" i="1" dirty="0">
              <a:solidFill>
                <a:srgbClr val="002060"/>
              </a:solidFill>
              <a:latin typeface="Calibri" panose="020F0502020204030204" pitchFamily="34" charset="0"/>
            </a:endParaRPr>
          </a:p>
        </p:txBody>
      </p:sp>
      <p:sp>
        <p:nvSpPr>
          <p:cNvPr id="3" name="Content Placeholder 2"/>
          <p:cNvSpPr>
            <a:spLocks noGrp="1"/>
          </p:cNvSpPr>
          <p:nvPr>
            <p:ph idx="1"/>
          </p:nvPr>
        </p:nvSpPr>
        <p:spPr>
          <a:xfrm>
            <a:off x="628650" y="1797614"/>
            <a:ext cx="7886700" cy="3263504"/>
          </a:xfrm>
        </p:spPr>
        <p:txBody>
          <a:bodyPr>
            <a:normAutofit/>
          </a:bodyPr>
          <a:lstStyle/>
          <a:p>
            <a:r>
              <a:rPr lang="en-US" sz="2000" dirty="0" smtClean="0">
                <a:solidFill>
                  <a:srgbClr val="002060"/>
                </a:solidFill>
                <a:latin typeface="Calibri" panose="020F0502020204030204" pitchFamily="34" charset="0"/>
              </a:rPr>
              <a:t>Monitoring 2,000 state bills this year affecting state and many federal credit unions </a:t>
            </a:r>
          </a:p>
          <a:p>
            <a:r>
              <a:rPr lang="en-US" sz="2000" dirty="0" smtClean="0">
                <a:solidFill>
                  <a:srgbClr val="002060"/>
                </a:solidFill>
                <a:latin typeface="Calibri" panose="020F0502020204030204" pitchFamily="34" charset="0"/>
              </a:rPr>
              <a:t>Representing credit unions at conferences of state legislators- </a:t>
            </a:r>
          </a:p>
          <a:p>
            <a:r>
              <a:rPr lang="en-US" sz="2000" dirty="0" smtClean="0">
                <a:solidFill>
                  <a:srgbClr val="002060"/>
                </a:solidFill>
                <a:latin typeface="Calibri" panose="020F0502020204030204" pitchFamily="34" charset="0"/>
              </a:rPr>
              <a:t>Key relationships – 50% of those in Congress previously served in their state legislatures</a:t>
            </a:r>
            <a:endParaRPr lang="en-US" sz="2000" dirty="0">
              <a:solidFill>
                <a:srgbClr val="002060"/>
              </a:solidFill>
              <a:latin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3312" y="789265"/>
            <a:ext cx="3838669" cy="718253"/>
          </a:xfrm>
          <a:prstGeom prst="rect">
            <a:avLst/>
          </a:prstGeom>
          <a:solidFill>
            <a:srgbClr val="002060"/>
          </a:solidFill>
        </p:spPr>
      </p:pic>
    </p:spTree>
    <p:extLst>
      <p:ext uri="{BB962C8B-B14F-4D97-AF65-F5344CB8AC3E}">
        <p14:creationId xmlns:p14="http://schemas.microsoft.com/office/powerpoint/2010/main" val="36664302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649" y="273845"/>
            <a:ext cx="2506436" cy="1573616"/>
          </a:xfrm>
        </p:spPr>
        <p:txBody>
          <a:bodyPr>
            <a:normAutofit/>
          </a:bodyPr>
          <a:lstStyle/>
          <a:p>
            <a:r>
              <a:rPr lang="en-US" sz="3600" b="1" dirty="0" smtClean="0">
                <a:solidFill>
                  <a:srgbClr val="002060"/>
                </a:solidFill>
                <a:latin typeface="Calibri" panose="020F0502020204030204" pitchFamily="34" charset="0"/>
              </a:rPr>
              <a:t>A </a:t>
            </a:r>
            <a:r>
              <a:rPr lang="en-US" sz="3600" b="1" dirty="0">
                <a:solidFill>
                  <a:srgbClr val="002060"/>
                </a:solidFill>
                <a:latin typeface="Calibri" panose="020F0502020204030204" pitchFamily="34" charset="0"/>
              </a:rPr>
              <a:t>S</a:t>
            </a:r>
            <a:r>
              <a:rPr lang="en-US" sz="3600" b="1" dirty="0" smtClean="0">
                <a:solidFill>
                  <a:srgbClr val="002060"/>
                </a:solidFill>
                <a:latin typeface="Calibri" panose="020F0502020204030204" pitchFamily="34" charset="0"/>
              </a:rPr>
              <a:t>marter Choice</a:t>
            </a:r>
            <a:endParaRPr lang="en-US" sz="3600" b="1" dirty="0">
              <a:solidFill>
                <a:srgbClr val="002060"/>
              </a:solidFill>
              <a:latin typeface="Calibri" panose="020F05020202040302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26583" y="273845"/>
            <a:ext cx="5217417" cy="4217290"/>
          </a:xfrm>
        </p:spPr>
      </p:pic>
      <p:sp>
        <p:nvSpPr>
          <p:cNvPr id="5" name="TextBox 4"/>
          <p:cNvSpPr txBox="1"/>
          <p:nvPr/>
        </p:nvSpPr>
        <p:spPr>
          <a:xfrm>
            <a:off x="441649" y="1971869"/>
            <a:ext cx="3064515" cy="2215991"/>
          </a:xfrm>
          <a:prstGeom prst="rect">
            <a:avLst/>
          </a:prstGeom>
          <a:noFill/>
        </p:spPr>
        <p:txBody>
          <a:bodyPr wrap="square" rtlCol="0">
            <a:spAutoFit/>
          </a:bodyPr>
          <a:lstStyle/>
          <a:p>
            <a:r>
              <a:rPr lang="en-US" sz="2000" dirty="0" smtClean="0">
                <a:solidFill>
                  <a:srgbClr val="002060"/>
                </a:solidFill>
                <a:latin typeface="Calibri" panose="020F0502020204030204" pitchFamily="34" charset="0"/>
              </a:rPr>
              <a:t>Helps consumers find a credit union that’s right for them. </a:t>
            </a:r>
          </a:p>
          <a:p>
            <a:endParaRPr lang="en-US" sz="2000" dirty="0" smtClean="0">
              <a:solidFill>
                <a:srgbClr val="002060"/>
              </a:solidFill>
              <a:latin typeface="Calibri" panose="020F0502020204030204" pitchFamily="34" charset="0"/>
            </a:endParaRPr>
          </a:p>
          <a:p>
            <a:r>
              <a:rPr lang="en-US" sz="2000" dirty="0" smtClean="0">
                <a:solidFill>
                  <a:srgbClr val="002060"/>
                </a:solidFill>
                <a:latin typeface="Calibri" panose="020F0502020204030204" pitchFamily="34" charset="0"/>
              </a:rPr>
              <a:t>Unified effort to educate and inform people.</a:t>
            </a:r>
          </a:p>
          <a:p>
            <a:endParaRPr lang="en-US" dirty="0">
              <a:latin typeface="Calibri" panose="020F0502020204030204" pitchFamily="34" charset="0"/>
            </a:endParaRPr>
          </a:p>
        </p:txBody>
      </p:sp>
    </p:spTree>
    <p:extLst>
      <p:ext uri="{BB962C8B-B14F-4D97-AF65-F5344CB8AC3E}">
        <p14:creationId xmlns:p14="http://schemas.microsoft.com/office/powerpoint/2010/main" val="3060557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649" y="273845"/>
            <a:ext cx="2506436" cy="1573616"/>
          </a:xfrm>
        </p:spPr>
        <p:txBody>
          <a:bodyPr>
            <a:normAutofit/>
          </a:bodyPr>
          <a:lstStyle/>
          <a:p>
            <a:r>
              <a:rPr lang="en-US" sz="3600" b="1" dirty="0" smtClean="0">
                <a:solidFill>
                  <a:srgbClr val="002060"/>
                </a:solidFill>
                <a:latin typeface="Calibri" panose="020F0502020204030204" pitchFamily="34" charset="0"/>
              </a:rPr>
              <a:t>A </a:t>
            </a:r>
            <a:r>
              <a:rPr lang="en-US" sz="3600" b="1" dirty="0">
                <a:solidFill>
                  <a:srgbClr val="002060"/>
                </a:solidFill>
                <a:latin typeface="Calibri" panose="020F0502020204030204" pitchFamily="34" charset="0"/>
              </a:rPr>
              <a:t>S</a:t>
            </a:r>
            <a:r>
              <a:rPr lang="en-US" sz="3600" b="1" dirty="0" smtClean="0">
                <a:solidFill>
                  <a:srgbClr val="002060"/>
                </a:solidFill>
                <a:latin typeface="Calibri" panose="020F0502020204030204" pitchFamily="34" charset="0"/>
              </a:rPr>
              <a:t>marter Choice</a:t>
            </a:r>
            <a:endParaRPr lang="en-US" sz="3600" b="1" dirty="0">
              <a:solidFill>
                <a:srgbClr val="002060"/>
              </a:solidFill>
              <a:latin typeface="Calibri" panose="020F0502020204030204" pitchFamily="34" charset="0"/>
            </a:endParaRPr>
          </a:p>
        </p:txBody>
      </p:sp>
      <p:sp>
        <p:nvSpPr>
          <p:cNvPr id="5" name="TextBox 4"/>
          <p:cNvSpPr txBox="1"/>
          <p:nvPr/>
        </p:nvSpPr>
        <p:spPr>
          <a:xfrm>
            <a:off x="441649" y="1971869"/>
            <a:ext cx="3064515" cy="1600438"/>
          </a:xfrm>
          <a:prstGeom prst="rect">
            <a:avLst/>
          </a:prstGeom>
          <a:noFill/>
        </p:spPr>
        <p:txBody>
          <a:bodyPr wrap="square" rtlCol="0">
            <a:spAutoFit/>
          </a:bodyPr>
          <a:lstStyle/>
          <a:p>
            <a:r>
              <a:rPr lang="en-US" sz="2000" dirty="0" smtClean="0">
                <a:solidFill>
                  <a:srgbClr val="002060"/>
                </a:solidFill>
                <a:latin typeface="Calibri" panose="020F0502020204030204" pitchFamily="34" charset="0"/>
              </a:rPr>
              <a:t>Locator Tool:</a:t>
            </a:r>
          </a:p>
          <a:p>
            <a:r>
              <a:rPr lang="en-US" sz="2000" dirty="0" smtClean="0">
                <a:solidFill>
                  <a:srgbClr val="002060"/>
                </a:solidFill>
                <a:latin typeface="Calibri" panose="020F0502020204030204" pitchFamily="34" charset="0"/>
              </a:rPr>
              <a:t>Helps consumers find a credit union that’s right for them</a:t>
            </a:r>
          </a:p>
          <a:p>
            <a:endParaRPr lang="en-US" dirty="0">
              <a:latin typeface="Calibri" panose="020F0502020204030204" pitchFamily="34" charset="0"/>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85236" y="273845"/>
            <a:ext cx="5558764" cy="4225961"/>
          </a:xfrm>
          <a:prstGeom prst="rect">
            <a:avLst/>
          </a:prstGeom>
        </p:spPr>
      </p:pic>
    </p:spTree>
    <p:extLst>
      <p:ext uri="{BB962C8B-B14F-4D97-AF65-F5344CB8AC3E}">
        <p14:creationId xmlns:p14="http://schemas.microsoft.com/office/powerpoint/2010/main" val="404089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649" y="273845"/>
            <a:ext cx="2506436" cy="1573616"/>
          </a:xfrm>
        </p:spPr>
        <p:txBody>
          <a:bodyPr>
            <a:normAutofit/>
          </a:bodyPr>
          <a:lstStyle/>
          <a:p>
            <a:r>
              <a:rPr lang="en-US" sz="3600" b="1" dirty="0" smtClean="0">
                <a:solidFill>
                  <a:srgbClr val="002060"/>
                </a:solidFill>
                <a:latin typeface="Calibri" panose="020F0502020204030204" pitchFamily="34" charset="0"/>
              </a:rPr>
              <a:t>A </a:t>
            </a:r>
            <a:r>
              <a:rPr lang="en-US" sz="3600" b="1" dirty="0">
                <a:solidFill>
                  <a:srgbClr val="002060"/>
                </a:solidFill>
                <a:latin typeface="Calibri" panose="020F0502020204030204" pitchFamily="34" charset="0"/>
              </a:rPr>
              <a:t>S</a:t>
            </a:r>
            <a:r>
              <a:rPr lang="en-US" sz="3600" b="1" dirty="0" smtClean="0">
                <a:solidFill>
                  <a:srgbClr val="002060"/>
                </a:solidFill>
                <a:latin typeface="Calibri" panose="020F0502020204030204" pitchFamily="34" charset="0"/>
              </a:rPr>
              <a:t>marter Choice</a:t>
            </a:r>
            <a:endParaRPr lang="en-US" sz="3600" b="1" dirty="0">
              <a:solidFill>
                <a:srgbClr val="002060"/>
              </a:solidFill>
              <a:latin typeface="Calibri" panose="020F0502020204030204" pitchFamily="34" charset="0"/>
            </a:endParaRPr>
          </a:p>
        </p:txBody>
      </p:sp>
      <p:sp>
        <p:nvSpPr>
          <p:cNvPr id="5" name="TextBox 4"/>
          <p:cNvSpPr txBox="1"/>
          <p:nvPr/>
        </p:nvSpPr>
        <p:spPr>
          <a:xfrm>
            <a:off x="441649" y="1971869"/>
            <a:ext cx="3064515" cy="1323439"/>
          </a:xfrm>
          <a:prstGeom prst="rect">
            <a:avLst/>
          </a:prstGeom>
          <a:noFill/>
        </p:spPr>
        <p:txBody>
          <a:bodyPr wrap="square" rtlCol="0">
            <a:spAutoFit/>
          </a:bodyPr>
          <a:lstStyle/>
          <a:p>
            <a:r>
              <a:rPr lang="en-US" sz="2000" dirty="0" smtClean="0">
                <a:solidFill>
                  <a:srgbClr val="002060"/>
                </a:solidFill>
                <a:latin typeface="Calibri" panose="020F0502020204030204" pitchFamily="34" charset="0"/>
              </a:rPr>
              <a:t>Helps create awareness and offers consumers a way to learn how credit unions are different than banks. </a:t>
            </a:r>
            <a:endParaRPr lang="en-US" dirty="0">
              <a:latin typeface="Calibri" panose="020F0502020204030204" pitchFamily="34" charset="0"/>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38817" y="273845"/>
            <a:ext cx="5405183" cy="4187860"/>
          </a:xfrm>
          <a:prstGeom prst="rect">
            <a:avLst/>
          </a:prstGeom>
        </p:spPr>
      </p:pic>
    </p:spTree>
    <p:extLst>
      <p:ext uri="{BB962C8B-B14F-4D97-AF65-F5344CB8AC3E}">
        <p14:creationId xmlns:p14="http://schemas.microsoft.com/office/powerpoint/2010/main" val="4276951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649" y="273845"/>
            <a:ext cx="2506436" cy="1573616"/>
          </a:xfrm>
        </p:spPr>
        <p:txBody>
          <a:bodyPr>
            <a:normAutofit/>
          </a:bodyPr>
          <a:lstStyle/>
          <a:p>
            <a:r>
              <a:rPr lang="en-US" sz="3600" b="1" dirty="0" smtClean="0">
                <a:solidFill>
                  <a:srgbClr val="002060"/>
                </a:solidFill>
                <a:latin typeface="Calibri" panose="020F0502020204030204" pitchFamily="34" charset="0"/>
              </a:rPr>
              <a:t>A </a:t>
            </a:r>
            <a:r>
              <a:rPr lang="en-US" sz="3600" b="1" dirty="0">
                <a:solidFill>
                  <a:srgbClr val="002060"/>
                </a:solidFill>
                <a:latin typeface="Calibri" panose="020F0502020204030204" pitchFamily="34" charset="0"/>
              </a:rPr>
              <a:t>S</a:t>
            </a:r>
            <a:r>
              <a:rPr lang="en-US" sz="3600" b="1" dirty="0" smtClean="0">
                <a:solidFill>
                  <a:srgbClr val="002060"/>
                </a:solidFill>
                <a:latin typeface="Calibri" panose="020F0502020204030204" pitchFamily="34" charset="0"/>
              </a:rPr>
              <a:t>marter Choice</a:t>
            </a:r>
            <a:endParaRPr lang="en-US" sz="3600" b="1" dirty="0">
              <a:solidFill>
                <a:srgbClr val="002060"/>
              </a:solidFill>
              <a:latin typeface="Calibri" panose="020F0502020204030204" pitchFamily="34" charset="0"/>
            </a:endParaRPr>
          </a:p>
        </p:txBody>
      </p:sp>
      <p:sp>
        <p:nvSpPr>
          <p:cNvPr id="5" name="TextBox 4"/>
          <p:cNvSpPr txBox="1"/>
          <p:nvPr/>
        </p:nvSpPr>
        <p:spPr>
          <a:xfrm>
            <a:off x="441649" y="1971869"/>
            <a:ext cx="3064515" cy="1600438"/>
          </a:xfrm>
          <a:prstGeom prst="rect">
            <a:avLst/>
          </a:prstGeom>
          <a:noFill/>
        </p:spPr>
        <p:txBody>
          <a:bodyPr wrap="square" rtlCol="0">
            <a:spAutoFit/>
          </a:bodyPr>
          <a:lstStyle/>
          <a:p>
            <a:r>
              <a:rPr lang="en-US" sz="2000" dirty="0" smtClean="0">
                <a:solidFill>
                  <a:srgbClr val="002060"/>
                </a:solidFill>
                <a:latin typeface="Calibri" panose="020F0502020204030204" pitchFamily="34" charset="0"/>
              </a:rPr>
              <a:t>The blog has regular updates about the advantages of credit union service.</a:t>
            </a:r>
          </a:p>
          <a:p>
            <a:endParaRPr lang="en-US" dirty="0">
              <a:latin typeface="Calibri" panose="020F0502020204030204" pitchFamily="34" charset="0"/>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06164" y="273845"/>
            <a:ext cx="5637836" cy="3926672"/>
          </a:xfrm>
          <a:prstGeom prst="rect">
            <a:avLst/>
          </a:prstGeom>
        </p:spPr>
      </p:pic>
    </p:spTree>
    <p:extLst>
      <p:ext uri="{BB962C8B-B14F-4D97-AF65-F5344CB8AC3E}">
        <p14:creationId xmlns:p14="http://schemas.microsoft.com/office/powerpoint/2010/main" val="3987230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649" y="273845"/>
            <a:ext cx="2506436" cy="1573616"/>
          </a:xfrm>
        </p:spPr>
        <p:txBody>
          <a:bodyPr>
            <a:normAutofit/>
          </a:bodyPr>
          <a:lstStyle/>
          <a:p>
            <a:r>
              <a:rPr lang="en-US" sz="3600" b="1" dirty="0" smtClean="0">
                <a:solidFill>
                  <a:srgbClr val="002060"/>
                </a:solidFill>
                <a:latin typeface="Calibri" panose="020F0502020204030204" pitchFamily="34" charset="0"/>
              </a:rPr>
              <a:t>A </a:t>
            </a:r>
            <a:r>
              <a:rPr lang="en-US" sz="3600" b="1" dirty="0">
                <a:solidFill>
                  <a:srgbClr val="002060"/>
                </a:solidFill>
                <a:latin typeface="Calibri" panose="020F0502020204030204" pitchFamily="34" charset="0"/>
              </a:rPr>
              <a:t>S</a:t>
            </a:r>
            <a:r>
              <a:rPr lang="en-US" sz="3600" b="1" dirty="0" smtClean="0">
                <a:solidFill>
                  <a:srgbClr val="002060"/>
                </a:solidFill>
                <a:latin typeface="Calibri" panose="020F0502020204030204" pitchFamily="34" charset="0"/>
              </a:rPr>
              <a:t>marter Choice</a:t>
            </a:r>
            <a:endParaRPr lang="en-US" sz="3600" b="1" dirty="0">
              <a:solidFill>
                <a:srgbClr val="002060"/>
              </a:solidFill>
              <a:latin typeface="Calibri" panose="020F0502020204030204" pitchFamily="34" charset="0"/>
            </a:endParaRPr>
          </a:p>
        </p:txBody>
      </p:sp>
      <p:sp>
        <p:nvSpPr>
          <p:cNvPr id="5" name="TextBox 4"/>
          <p:cNvSpPr txBox="1"/>
          <p:nvPr/>
        </p:nvSpPr>
        <p:spPr>
          <a:xfrm>
            <a:off x="441649" y="1971869"/>
            <a:ext cx="3064515" cy="1908215"/>
          </a:xfrm>
          <a:prstGeom prst="rect">
            <a:avLst/>
          </a:prstGeom>
          <a:noFill/>
        </p:spPr>
        <p:txBody>
          <a:bodyPr wrap="square" rtlCol="0">
            <a:spAutoFit/>
          </a:bodyPr>
          <a:lstStyle/>
          <a:p>
            <a:r>
              <a:rPr lang="en-US" sz="2000" dirty="0" smtClean="0">
                <a:solidFill>
                  <a:srgbClr val="002060"/>
                </a:solidFill>
                <a:latin typeface="Calibri" panose="020F0502020204030204" pitchFamily="34" charset="0"/>
              </a:rPr>
              <a:t>Content helps people learn about managing their finances and other components building a secure financial future.</a:t>
            </a:r>
          </a:p>
          <a:p>
            <a:endParaRPr lang="en-US" dirty="0">
              <a:latin typeface="Calibri" panose="020F0502020204030204" pitchFamily="34" charset="0"/>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94701" y="273845"/>
            <a:ext cx="5249299" cy="4187860"/>
          </a:xfrm>
          <a:prstGeom prst="rect">
            <a:avLst/>
          </a:prstGeom>
        </p:spPr>
      </p:pic>
    </p:spTree>
    <p:extLst>
      <p:ext uri="{BB962C8B-B14F-4D97-AF65-F5344CB8AC3E}">
        <p14:creationId xmlns:p14="http://schemas.microsoft.com/office/powerpoint/2010/main" val="2253386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901" y="282897"/>
            <a:ext cx="5056927" cy="1690757"/>
          </a:xfrm>
        </p:spPr>
        <p:txBody>
          <a:bodyPr>
            <a:normAutofit fontScale="90000"/>
          </a:bodyPr>
          <a:lstStyle/>
          <a:p>
            <a:r>
              <a:rPr lang="en-US" sz="3600" b="1" i="1" dirty="0" smtClean="0">
                <a:solidFill>
                  <a:srgbClr val="002060"/>
                </a:solidFill>
                <a:latin typeface="Calibri" panose="020F0502020204030204" pitchFamily="34" charset="0"/>
              </a:rPr>
              <a:t>Celebrating 100 million credit union memberships helps raise awareness</a:t>
            </a:r>
            <a:endParaRPr lang="en-US" sz="3600" b="1" i="1" dirty="0">
              <a:solidFill>
                <a:srgbClr val="002060"/>
              </a:solidFill>
              <a:latin typeface="Calibri" panose="020F0502020204030204" pitchFamily="34" charset="0"/>
            </a:endParaRPr>
          </a:p>
        </p:txBody>
      </p:sp>
      <p:sp>
        <p:nvSpPr>
          <p:cNvPr id="3" name="Content Placeholder 2"/>
          <p:cNvSpPr>
            <a:spLocks noGrp="1"/>
          </p:cNvSpPr>
          <p:nvPr>
            <p:ph idx="1"/>
          </p:nvPr>
        </p:nvSpPr>
        <p:spPr>
          <a:xfrm>
            <a:off x="501901" y="2291059"/>
            <a:ext cx="7886700" cy="2018391"/>
          </a:xfrm>
        </p:spPr>
        <p:txBody>
          <a:bodyPr>
            <a:normAutofit/>
          </a:bodyPr>
          <a:lstStyle/>
          <a:p>
            <a:pPr marL="0" indent="0">
              <a:buNone/>
            </a:pPr>
            <a:r>
              <a:rPr lang="en-US" sz="2000" b="1" dirty="0" smtClean="0">
                <a:solidFill>
                  <a:srgbClr val="002060"/>
                </a:solidFill>
                <a:latin typeface="Calibri" panose="020F0502020204030204" pitchFamily="34" charset="0"/>
              </a:rPr>
              <a:t>Builds on the legacy begun 80 years ago</a:t>
            </a:r>
          </a:p>
          <a:p>
            <a:r>
              <a:rPr lang="en-US" sz="1800" dirty="0" smtClean="0">
                <a:solidFill>
                  <a:srgbClr val="002060"/>
                </a:solidFill>
                <a:latin typeface="Calibri" panose="020F0502020204030204" pitchFamily="34" charset="0"/>
              </a:rPr>
              <a:t>Enactment of the Federal Credit Union Act</a:t>
            </a:r>
          </a:p>
          <a:p>
            <a:r>
              <a:rPr lang="en-US" sz="1800" dirty="0" smtClean="0">
                <a:solidFill>
                  <a:srgbClr val="002060"/>
                </a:solidFill>
                <a:latin typeface="Calibri" panose="020F0502020204030204" pitchFamily="34" charset="0"/>
              </a:rPr>
              <a:t>Creation of Credit Union National Association</a:t>
            </a:r>
          </a:p>
          <a:p>
            <a:pPr marL="0" indent="0">
              <a:buNone/>
            </a:pPr>
            <a:r>
              <a:rPr lang="en-US" sz="2000" b="1" dirty="0" smtClean="0">
                <a:solidFill>
                  <a:srgbClr val="002060"/>
                </a:solidFill>
                <a:latin typeface="Calibri" panose="020F0502020204030204" pitchFamily="34" charset="0"/>
              </a:rPr>
              <a:t>Advances our shared vision</a:t>
            </a:r>
          </a:p>
          <a:p>
            <a:r>
              <a:rPr lang="en-US" sz="1800" dirty="0" smtClean="0">
                <a:solidFill>
                  <a:srgbClr val="002060"/>
                </a:solidFill>
                <a:latin typeface="Calibri" panose="020F0502020204030204" pitchFamily="34" charset="0"/>
              </a:rPr>
              <a:t>Americans choose </a:t>
            </a:r>
            <a:r>
              <a:rPr lang="en-US" sz="1800" dirty="0">
                <a:solidFill>
                  <a:srgbClr val="002060"/>
                </a:solidFill>
                <a:latin typeface="Calibri" panose="020F0502020204030204" pitchFamily="34" charset="0"/>
              </a:rPr>
              <a:t>credit unions </a:t>
            </a:r>
            <a:r>
              <a:rPr lang="en-US" sz="1800" dirty="0" smtClean="0">
                <a:solidFill>
                  <a:srgbClr val="002060"/>
                </a:solidFill>
                <a:latin typeface="Calibri" panose="020F0502020204030204" pitchFamily="34" charset="0"/>
              </a:rPr>
              <a:t>as </a:t>
            </a:r>
            <a:r>
              <a:rPr lang="en-US" sz="1800" dirty="0">
                <a:solidFill>
                  <a:srgbClr val="002060"/>
                </a:solidFill>
                <a:latin typeface="Calibri" panose="020F0502020204030204" pitchFamily="34" charset="0"/>
              </a:rPr>
              <a:t>their best financial </a:t>
            </a:r>
            <a:r>
              <a:rPr lang="en-US" sz="1800" dirty="0" smtClean="0">
                <a:solidFill>
                  <a:srgbClr val="002060"/>
                </a:solidFill>
                <a:latin typeface="Calibri" panose="020F0502020204030204" pitchFamily="34" charset="0"/>
              </a:rPr>
              <a:t>partner</a:t>
            </a:r>
            <a:endParaRPr lang="en-US" sz="1800" dirty="0">
              <a:solidFill>
                <a:srgbClr val="002060"/>
              </a:solidFill>
              <a:latin typeface="Calibri" panose="020F0502020204030204" pitchFamily="34" charset="0"/>
            </a:endParaRPr>
          </a:p>
          <a:p>
            <a:pPr marL="457200" lvl="1" indent="0">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7532" y="751076"/>
            <a:ext cx="2250070" cy="3079966"/>
          </a:xfrm>
          <a:prstGeom prst="rect">
            <a:avLst/>
          </a:prstGeom>
        </p:spPr>
      </p:pic>
    </p:spTree>
    <p:extLst>
      <p:ext uri="{BB962C8B-B14F-4D97-AF65-F5344CB8AC3E}">
        <p14:creationId xmlns:p14="http://schemas.microsoft.com/office/powerpoint/2010/main" val="1207589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5378" name="Rectangle 2"/>
          <p:cNvSpPr>
            <a:spLocks noGrp="1" noChangeArrowheads="1"/>
          </p:cNvSpPr>
          <p:nvPr>
            <p:ph type="title"/>
          </p:nvPr>
        </p:nvSpPr>
        <p:spPr>
          <a:xfrm>
            <a:off x="628650" y="169333"/>
            <a:ext cx="7886700" cy="1098684"/>
          </a:xfrm>
        </p:spPr>
        <p:txBody>
          <a:bodyPr/>
          <a:lstStyle/>
          <a:p>
            <a:pPr>
              <a:defRPr/>
            </a:pPr>
            <a:r>
              <a:rPr lang="en-US" sz="3200" b="1" dirty="0" smtClean="0">
                <a:solidFill>
                  <a:srgbClr val="002060"/>
                </a:solidFill>
              </a:rPr>
              <a:t>United States credit </a:t>
            </a:r>
            <a:r>
              <a:rPr lang="en-US" sz="3200" b="1" dirty="0">
                <a:solidFill>
                  <a:srgbClr val="002060"/>
                </a:solidFill>
              </a:rPr>
              <a:t>u</a:t>
            </a:r>
            <a:r>
              <a:rPr lang="en-US" sz="3200" b="1" dirty="0" smtClean="0">
                <a:solidFill>
                  <a:srgbClr val="002060"/>
                </a:solidFill>
              </a:rPr>
              <a:t>nion </a:t>
            </a:r>
            <a:r>
              <a:rPr lang="en-US" sz="3200" b="1" dirty="0">
                <a:solidFill>
                  <a:srgbClr val="002060"/>
                </a:solidFill>
              </a:rPr>
              <a:t>f</a:t>
            </a:r>
            <a:r>
              <a:rPr lang="en-US" sz="3200" b="1" dirty="0" smtClean="0">
                <a:solidFill>
                  <a:srgbClr val="002060"/>
                </a:solidFill>
              </a:rPr>
              <a:t>inances</a:t>
            </a:r>
            <a:endParaRPr lang="en-US" sz="3200" b="1" dirty="0">
              <a:solidFill>
                <a:srgbClr val="002060"/>
              </a:solidFill>
            </a:endParaRPr>
          </a:p>
        </p:txBody>
      </p:sp>
      <p:sp>
        <p:nvSpPr>
          <p:cNvPr id="2405379" name="Rectangle 3"/>
          <p:cNvSpPr>
            <a:spLocks noGrp="1" noChangeArrowheads="1"/>
          </p:cNvSpPr>
          <p:nvPr>
            <p:ph type="body" idx="1"/>
          </p:nvPr>
        </p:nvSpPr>
        <p:spPr>
          <a:xfrm>
            <a:off x="685800" y="1206499"/>
            <a:ext cx="8305800" cy="3578623"/>
          </a:xfrm>
        </p:spPr>
        <p:txBody>
          <a:bodyPr>
            <a:normAutofit/>
          </a:bodyPr>
          <a:lstStyle/>
          <a:p>
            <a:pPr>
              <a:lnSpc>
                <a:spcPct val="90000"/>
              </a:lnSpc>
              <a:defRPr/>
            </a:pPr>
            <a:r>
              <a:rPr lang="en-US" sz="2800" dirty="0" smtClean="0">
                <a:solidFill>
                  <a:srgbClr val="002060"/>
                </a:solidFill>
              </a:rPr>
              <a:t>Improving following financial crisis</a:t>
            </a:r>
          </a:p>
          <a:p>
            <a:pPr>
              <a:lnSpc>
                <a:spcPct val="90000"/>
              </a:lnSpc>
              <a:defRPr/>
            </a:pPr>
            <a:r>
              <a:rPr lang="en-US" sz="2800" dirty="0" smtClean="0">
                <a:solidFill>
                  <a:srgbClr val="002060"/>
                </a:solidFill>
              </a:rPr>
              <a:t>Moderate </a:t>
            </a:r>
            <a:r>
              <a:rPr lang="en-US" sz="2800" dirty="0">
                <a:solidFill>
                  <a:srgbClr val="002060"/>
                </a:solidFill>
              </a:rPr>
              <a:t>savings and asset growth</a:t>
            </a:r>
          </a:p>
          <a:p>
            <a:pPr>
              <a:lnSpc>
                <a:spcPct val="90000"/>
              </a:lnSpc>
              <a:defRPr/>
            </a:pPr>
            <a:r>
              <a:rPr lang="en-US" sz="2800" dirty="0" smtClean="0">
                <a:solidFill>
                  <a:srgbClr val="002060"/>
                </a:solidFill>
              </a:rPr>
              <a:t>Strengthening </a:t>
            </a:r>
            <a:r>
              <a:rPr lang="en-US" sz="2800" dirty="0">
                <a:solidFill>
                  <a:srgbClr val="002060"/>
                </a:solidFill>
              </a:rPr>
              <a:t>loan growth</a:t>
            </a:r>
          </a:p>
          <a:p>
            <a:pPr>
              <a:lnSpc>
                <a:spcPct val="90000"/>
              </a:lnSpc>
              <a:defRPr/>
            </a:pPr>
            <a:r>
              <a:rPr lang="en-US" sz="2800" dirty="0" smtClean="0">
                <a:solidFill>
                  <a:srgbClr val="002060"/>
                </a:solidFill>
              </a:rPr>
              <a:t>Loan </a:t>
            </a:r>
            <a:r>
              <a:rPr lang="en-US" sz="2800" dirty="0">
                <a:solidFill>
                  <a:srgbClr val="002060"/>
                </a:solidFill>
              </a:rPr>
              <a:t>delinquencies and </a:t>
            </a:r>
            <a:r>
              <a:rPr lang="en-US" sz="2800" dirty="0" smtClean="0">
                <a:solidFill>
                  <a:srgbClr val="002060"/>
                </a:solidFill>
              </a:rPr>
              <a:t>losses about back to normal</a:t>
            </a:r>
            <a:endParaRPr lang="en-US" sz="2800" dirty="0">
              <a:solidFill>
                <a:srgbClr val="002060"/>
              </a:solidFill>
            </a:endParaRPr>
          </a:p>
          <a:p>
            <a:pPr>
              <a:lnSpc>
                <a:spcPct val="90000"/>
              </a:lnSpc>
              <a:defRPr/>
            </a:pPr>
            <a:r>
              <a:rPr lang="en-US" dirty="0" smtClean="0">
                <a:solidFill>
                  <a:srgbClr val="002060"/>
                </a:solidFill>
              </a:rPr>
              <a:t>Rising </a:t>
            </a:r>
            <a:r>
              <a:rPr lang="en-US" dirty="0">
                <a:solidFill>
                  <a:srgbClr val="002060"/>
                </a:solidFill>
              </a:rPr>
              <a:t>net worth ratios</a:t>
            </a:r>
          </a:p>
        </p:txBody>
      </p:sp>
    </p:spTree>
    <p:extLst>
      <p:ext uri="{BB962C8B-B14F-4D97-AF65-F5344CB8AC3E}">
        <p14:creationId xmlns:p14="http://schemas.microsoft.com/office/powerpoint/2010/main" val="33778468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05379">
                                            <p:txEl>
                                              <p:pRg st="0" end="0"/>
                                            </p:txEl>
                                          </p:spTgt>
                                        </p:tgtEl>
                                        <p:attrNameLst>
                                          <p:attrName>style.visibility</p:attrName>
                                        </p:attrNameLst>
                                      </p:cBhvr>
                                      <p:to>
                                        <p:strVal val="visible"/>
                                      </p:to>
                                    </p:set>
                                    <p:animEffect transition="in" filter="blinds(horizontal)">
                                      <p:cBhvr>
                                        <p:cTn id="7" dur="500"/>
                                        <p:tgtEl>
                                          <p:spTgt spid="24053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05379">
                                            <p:txEl>
                                              <p:pRg st="1" end="1"/>
                                            </p:txEl>
                                          </p:spTgt>
                                        </p:tgtEl>
                                        <p:attrNameLst>
                                          <p:attrName>style.visibility</p:attrName>
                                        </p:attrNameLst>
                                      </p:cBhvr>
                                      <p:to>
                                        <p:strVal val="visible"/>
                                      </p:to>
                                    </p:set>
                                    <p:animEffect transition="in" filter="blinds(horizontal)">
                                      <p:cBhvr>
                                        <p:cTn id="12" dur="500"/>
                                        <p:tgtEl>
                                          <p:spTgt spid="24053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05379">
                                            <p:txEl>
                                              <p:pRg st="2" end="2"/>
                                            </p:txEl>
                                          </p:spTgt>
                                        </p:tgtEl>
                                        <p:attrNameLst>
                                          <p:attrName>style.visibility</p:attrName>
                                        </p:attrNameLst>
                                      </p:cBhvr>
                                      <p:to>
                                        <p:strVal val="visible"/>
                                      </p:to>
                                    </p:set>
                                    <p:animEffect transition="in" filter="blinds(horizontal)">
                                      <p:cBhvr>
                                        <p:cTn id="17" dur="500"/>
                                        <p:tgtEl>
                                          <p:spTgt spid="24053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05379">
                                            <p:txEl>
                                              <p:pRg st="3" end="3"/>
                                            </p:txEl>
                                          </p:spTgt>
                                        </p:tgtEl>
                                        <p:attrNameLst>
                                          <p:attrName>style.visibility</p:attrName>
                                        </p:attrNameLst>
                                      </p:cBhvr>
                                      <p:to>
                                        <p:strVal val="visible"/>
                                      </p:to>
                                    </p:set>
                                    <p:animEffect transition="in" filter="blinds(horizontal)">
                                      <p:cBhvr>
                                        <p:cTn id="22" dur="500"/>
                                        <p:tgtEl>
                                          <p:spTgt spid="24053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405379">
                                            <p:txEl>
                                              <p:pRg st="4" end="4"/>
                                            </p:txEl>
                                          </p:spTgt>
                                        </p:tgtEl>
                                        <p:attrNameLst>
                                          <p:attrName>style.visibility</p:attrName>
                                        </p:attrNameLst>
                                      </p:cBhvr>
                                      <p:to>
                                        <p:strVal val="visible"/>
                                      </p:to>
                                    </p:set>
                                    <p:animEffect transition="in" filter="blinds(horizontal)">
                                      <p:cBhvr>
                                        <p:cTn id="27" dur="500"/>
                                        <p:tgtEl>
                                          <p:spTgt spid="24053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537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22137"/>
            <a:ext cx="7886700" cy="994172"/>
          </a:xfrm>
        </p:spPr>
        <p:txBody>
          <a:bodyPr>
            <a:normAutofit/>
          </a:bodyPr>
          <a:lstStyle/>
          <a:p>
            <a:r>
              <a:rPr lang="en-US" sz="3600" b="1" dirty="0" smtClean="0">
                <a:solidFill>
                  <a:srgbClr val="002060"/>
                </a:solidFill>
                <a:latin typeface="Calibri" panose="020F0502020204030204" pitchFamily="34" charset="0"/>
              </a:rPr>
              <a:t>Raising Awareness</a:t>
            </a:r>
            <a:endParaRPr lang="en-US" sz="3600" b="1" dirty="0">
              <a:solidFill>
                <a:srgbClr val="002060"/>
              </a:solidFill>
              <a:latin typeface="Calibri" panose="020F0502020204030204" pitchFamily="34" charset="0"/>
            </a:endParaRPr>
          </a:p>
        </p:txBody>
      </p:sp>
      <p:sp>
        <p:nvSpPr>
          <p:cNvPr id="3" name="TextBox 2"/>
          <p:cNvSpPr txBox="1"/>
          <p:nvPr/>
        </p:nvSpPr>
        <p:spPr>
          <a:xfrm>
            <a:off x="628650" y="1765957"/>
            <a:ext cx="6761584" cy="1938992"/>
          </a:xfrm>
          <a:prstGeom prst="rect">
            <a:avLst/>
          </a:prstGeom>
          <a:noFill/>
        </p:spPr>
        <p:txBody>
          <a:bodyPr wrap="square" rtlCol="0">
            <a:spAutoFit/>
          </a:bodyPr>
          <a:lstStyle/>
          <a:p>
            <a:r>
              <a:rPr lang="en-US" sz="2400" dirty="0" smtClean="0">
                <a:solidFill>
                  <a:srgbClr val="002060"/>
                </a:solidFill>
                <a:latin typeface="Calibri" panose="020F0502020204030204" pitchFamily="34" charset="0"/>
              </a:rPr>
              <a:t>Emphasize the credit union difference:</a:t>
            </a:r>
          </a:p>
          <a:p>
            <a:pPr marL="342900" indent="-342900">
              <a:buFont typeface="Arial" panose="020B0604020202020204" pitchFamily="34" charset="0"/>
              <a:buChar char="•"/>
            </a:pPr>
            <a:r>
              <a:rPr lang="en-US" sz="2400" dirty="0" smtClean="0">
                <a:solidFill>
                  <a:srgbClr val="002060"/>
                </a:solidFill>
                <a:latin typeface="Calibri" panose="020F0502020204030204" pitchFamily="34" charset="0"/>
              </a:rPr>
              <a:t>Elected officials</a:t>
            </a:r>
          </a:p>
          <a:p>
            <a:pPr marL="342900" indent="-342900">
              <a:buFont typeface="Arial" panose="020B0604020202020204" pitchFamily="34" charset="0"/>
              <a:buChar char="•"/>
            </a:pPr>
            <a:r>
              <a:rPr lang="en-US" sz="2400" dirty="0" smtClean="0">
                <a:solidFill>
                  <a:srgbClr val="002060"/>
                </a:solidFill>
                <a:latin typeface="Calibri" panose="020F0502020204030204" pitchFamily="34" charset="0"/>
              </a:rPr>
              <a:t>Regulators</a:t>
            </a:r>
          </a:p>
          <a:p>
            <a:pPr marL="342900" indent="-342900">
              <a:buFont typeface="Arial" panose="020B0604020202020204" pitchFamily="34" charset="0"/>
              <a:buChar char="•"/>
            </a:pPr>
            <a:r>
              <a:rPr lang="en-US" sz="2400" dirty="0" smtClean="0">
                <a:solidFill>
                  <a:srgbClr val="002060"/>
                </a:solidFill>
                <a:latin typeface="Calibri" panose="020F0502020204030204" pitchFamily="34" charset="0"/>
              </a:rPr>
              <a:t>Media, reporters</a:t>
            </a:r>
          </a:p>
          <a:p>
            <a:pPr marL="342900" indent="-342900">
              <a:buFont typeface="Arial" panose="020B0604020202020204" pitchFamily="34" charset="0"/>
              <a:buChar char="•"/>
            </a:pPr>
            <a:r>
              <a:rPr lang="en-US" sz="2400" dirty="0" smtClean="0">
                <a:solidFill>
                  <a:srgbClr val="002060"/>
                </a:solidFill>
                <a:latin typeface="Calibri" panose="020F0502020204030204" pitchFamily="34" charset="0"/>
              </a:rPr>
              <a:t>Consumers, particularly younger generation</a:t>
            </a:r>
            <a:endParaRPr lang="en-US" sz="2400" dirty="0">
              <a:solidFill>
                <a:srgbClr val="002060"/>
              </a:solidFill>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8657" y="273845"/>
            <a:ext cx="3571977" cy="119281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7337" y="1964601"/>
            <a:ext cx="1733297" cy="2971366"/>
          </a:xfrm>
          <a:prstGeom prst="rect">
            <a:avLst/>
          </a:prstGeom>
          <a:ln w="3175">
            <a:solidFill>
              <a:schemeClr val="tx1"/>
            </a:solidFill>
          </a:ln>
        </p:spPr>
      </p:pic>
    </p:spTree>
    <p:extLst>
      <p:ext uri="{BB962C8B-B14F-4D97-AF65-F5344CB8AC3E}">
        <p14:creationId xmlns:p14="http://schemas.microsoft.com/office/powerpoint/2010/main" val="3254702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2060"/>
                </a:solidFill>
                <a:latin typeface="Calibri" panose="020F0502020204030204" pitchFamily="34" charset="0"/>
              </a:rPr>
              <a:t>100 million credit union memberships</a:t>
            </a:r>
            <a:endParaRPr lang="en-US" sz="3600" b="1" dirty="0">
              <a:solidFill>
                <a:srgbClr val="002060"/>
              </a:solidFill>
              <a:latin typeface="Calibri" panose="020F0502020204030204" pitchFamily="34" charset="0"/>
            </a:endParaRPr>
          </a:p>
        </p:txBody>
      </p:sp>
      <p:sp>
        <p:nvSpPr>
          <p:cNvPr id="3" name="Content Placeholder 2"/>
          <p:cNvSpPr>
            <a:spLocks noGrp="1"/>
          </p:cNvSpPr>
          <p:nvPr>
            <p:ph idx="1"/>
          </p:nvPr>
        </p:nvSpPr>
        <p:spPr>
          <a:xfrm>
            <a:off x="628649" y="1157725"/>
            <a:ext cx="6170503" cy="3263504"/>
          </a:xfrm>
        </p:spPr>
        <p:txBody>
          <a:bodyPr>
            <a:noAutofit/>
          </a:bodyPr>
          <a:lstStyle/>
          <a:p>
            <a:r>
              <a:rPr lang="en-US" sz="2600" dirty="0" smtClean="0">
                <a:solidFill>
                  <a:srgbClr val="002060"/>
                </a:solidFill>
                <a:latin typeface="Calibri" panose="020F0502020204030204" pitchFamily="34" charset="0"/>
              </a:rPr>
              <a:t>Working with leagues and CUs</a:t>
            </a:r>
          </a:p>
          <a:p>
            <a:pPr marL="228600" lvl="1">
              <a:spcBef>
                <a:spcPts val="1000"/>
              </a:spcBef>
              <a:buClr>
                <a:srgbClr val="B5191E"/>
              </a:buClr>
            </a:pPr>
            <a:r>
              <a:rPr lang="en-US" sz="2600" dirty="0">
                <a:solidFill>
                  <a:srgbClr val="002060"/>
                </a:solidFill>
                <a:latin typeface="Calibri" panose="020F0502020204030204" pitchFamily="34" charset="0"/>
              </a:rPr>
              <a:t>M</a:t>
            </a:r>
            <a:r>
              <a:rPr lang="en-US" sz="2600" dirty="0" smtClean="0">
                <a:solidFill>
                  <a:srgbClr val="002060"/>
                </a:solidFill>
                <a:latin typeface="Calibri" panose="020F0502020204030204" pitchFamily="34" charset="0"/>
              </a:rPr>
              <a:t>edia </a:t>
            </a:r>
            <a:r>
              <a:rPr lang="en-US" sz="2600" dirty="0">
                <a:solidFill>
                  <a:srgbClr val="002060"/>
                </a:solidFill>
                <a:latin typeface="Calibri" panose="020F0502020204030204" pitchFamily="34" charset="0"/>
              </a:rPr>
              <a:t>coverage </a:t>
            </a:r>
            <a:r>
              <a:rPr lang="en-US" sz="2600" dirty="0" smtClean="0">
                <a:solidFill>
                  <a:srgbClr val="002060"/>
                </a:solidFill>
                <a:latin typeface="Calibri" panose="020F0502020204030204" pitchFamily="34" charset="0"/>
              </a:rPr>
              <a:t>raised </a:t>
            </a:r>
            <a:r>
              <a:rPr lang="en-US" sz="2600" dirty="0">
                <a:solidFill>
                  <a:srgbClr val="002060"/>
                </a:solidFill>
                <a:latin typeface="Calibri" panose="020F0502020204030204" pitchFamily="34" charset="0"/>
              </a:rPr>
              <a:t>awareness</a:t>
            </a:r>
          </a:p>
          <a:p>
            <a:r>
              <a:rPr lang="en-US" sz="2600" dirty="0" smtClean="0">
                <a:solidFill>
                  <a:srgbClr val="002060"/>
                </a:solidFill>
                <a:latin typeface="Calibri" panose="020F0502020204030204" pitchFamily="34" charset="0"/>
              </a:rPr>
              <a:t>CUNA events in Washington, D.C., including Nationals baseball</a:t>
            </a:r>
          </a:p>
          <a:p>
            <a:r>
              <a:rPr lang="en-US" sz="2600" dirty="0" smtClean="0">
                <a:solidFill>
                  <a:srgbClr val="002060"/>
                </a:solidFill>
                <a:latin typeface="Calibri" panose="020F0502020204030204" pitchFamily="34" charset="0"/>
              </a:rPr>
              <a:t>Social media outreach for younger audience awareness</a:t>
            </a:r>
          </a:p>
          <a:p>
            <a:r>
              <a:rPr lang="en-US" sz="2600" dirty="0" smtClean="0">
                <a:solidFill>
                  <a:srgbClr val="002060"/>
                </a:solidFill>
                <a:latin typeface="Calibri" panose="020F0502020204030204" pitchFamily="34" charset="0"/>
              </a:rPr>
              <a:t>Campaign to add </a:t>
            </a:r>
            <a:r>
              <a:rPr lang="en-US" sz="2600" dirty="0">
                <a:solidFill>
                  <a:srgbClr val="002060"/>
                </a:solidFill>
                <a:latin typeface="Calibri" panose="020F0502020204030204" pitchFamily="34" charset="0"/>
              </a:rPr>
              <a:t>a ‘selfie’ to the website</a:t>
            </a:r>
          </a:p>
          <a:p>
            <a:endParaRPr lang="en-US" sz="2600" dirty="0" smtClean="0">
              <a:solidFill>
                <a:srgbClr val="002060"/>
              </a:solidFill>
              <a:latin typeface="Calibri" panose="020F0502020204030204" pitchFamily="34" charset="0"/>
            </a:endParaRPr>
          </a:p>
        </p:txBody>
      </p:sp>
      <p:pic>
        <p:nvPicPr>
          <p:cNvPr id="1026" name="BCEF46DF-0FA0-44D9-93FE-8FC362B5F1FD" descr="DEF64027-D37A-48DA-8152-D95E50A8BC90@d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217" y="1268017"/>
            <a:ext cx="3034636" cy="2275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1459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2960"/>
            <a:ext cx="9144000" cy="751970"/>
          </a:xfrm>
        </p:spPr>
        <p:txBody>
          <a:bodyPr>
            <a:normAutofit/>
          </a:bodyPr>
          <a:lstStyle/>
          <a:p>
            <a:pPr algn="ctr"/>
            <a:r>
              <a:rPr lang="en-US" sz="3600" dirty="0" smtClean="0">
                <a:solidFill>
                  <a:srgbClr val="002060"/>
                </a:solidFill>
                <a:latin typeface="Calibri" panose="020F0502020204030204" pitchFamily="34" charset="0"/>
              </a:rPr>
              <a:t>www.americascreditunions.org</a:t>
            </a:r>
            <a:endParaRPr lang="en-US" sz="3600" dirty="0">
              <a:solidFill>
                <a:srgbClr val="002060"/>
              </a:solidFill>
              <a:latin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9010"/>
            <a:ext cx="9144000" cy="3743809"/>
          </a:xfrm>
          <a:prstGeom prst="rect">
            <a:avLst/>
          </a:prstGeom>
        </p:spPr>
      </p:pic>
    </p:spTree>
    <p:extLst>
      <p:ext uri="{BB962C8B-B14F-4D97-AF65-F5344CB8AC3E}">
        <p14:creationId xmlns:p14="http://schemas.microsoft.com/office/powerpoint/2010/main" val="1430694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i="1" dirty="0" smtClean="0">
                <a:solidFill>
                  <a:srgbClr val="002060"/>
                </a:solidFill>
                <a:latin typeface="Calibri" panose="020F0502020204030204" pitchFamily="34" charset="0"/>
              </a:rPr>
              <a:t>CUNA political action</a:t>
            </a:r>
            <a:endParaRPr lang="en-US" sz="3600" b="1" i="1" dirty="0">
              <a:solidFill>
                <a:srgbClr val="002060"/>
              </a:solidFill>
              <a:latin typeface="Calibri" panose="020F0502020204030204" pitchFamily="34" charset="0"/>
            </a:endParaRPr>
          </a:p>
        </p:txBody>
      </p:sp>
      <p:sp>
        <p:nvSpPr>
          <p:cNvPr id="3" name="Subtitle 2"/>
          <p:cNvSpPr>
            <a:spLocks noGrp="1"/>
          </p:cNvSpPr>
          <p:nvPr>
            <p:ph idx="1"/>
          </p:nvPr>
        </p:nvSpPr>
        <p:spPr>
          <a:xfrm>
            <a:off x="628650" y="1369219"/>
            <a:ext cx="7886700" cy="2353695"/>
          </a:xfrm>
        </p:spPr>
        <p:txBody>
          <a:bodyPr>
            <a:normAutofit/>
          </a:bodyPr>
          <a:lstStyle/>
          <a:p>
            <a:r>
              <a:rPr lang="en-US" sz="2600" dirty="0" smtClean="0">
                <a:solidFill>
                  <a:srgbClr val="002060"/>
                </a:solidFill>
                <a:latin typeface="Calibri" panose="020F0502020204030204" pitchFamily="34" charset="0"/>
              </a:rPr>
              <a:t>On pace to invest almost $5.5 million this cycle</a:t>
            </a:r>
          </a:p>
          <a:p>
            <a:pPr lvl="1"/>
            <a:r>
              <a:rPr lang="en-US" sz="2200" dirty="0" smtClean="0">
                <a:solidFill>
                  <a:srgbClr val="002060"/>
                </a:solidFill>
                <a:latin typeface="Calibri" panose="020F0502020204030204" pitchFamily="34" charset="0"/>
              </a:rPr>
              <a:t>Almost $4 million through CULAC</a:t>
            </a:r>
          </a:p>
          <a:p>
            <a:pPr lvl="1"/>
            <a:r>
              <a:rPr lang="en-US" sz="2200" dirty="0" smtClean="0">
                <a:solidFill>
                  <a:srgbClr val="002060"/>
                </a:solidFill>
                <a:latin typeface="Calibri" panose="020F0502020204030204" pitchFamily="34" charset="0"/>
              </a:rPr>
              <a:t>About $1.5 million through National Advocacy Fund</a:t>
            </a:r>
          </a:p>
          <a:p>
            <a:r>
              <a:rPr lang="en-US" sz="2600" dirty="0" smtClean="0">
                <a:solidFill>
                  <a:srgbClr val="002060"/>
                </a:solidFill>
                <a:latin typeface="Calibri" panose="020F0502020204030204" pitchFamily="34" charset="0"/>
              </a:rPr>
              <a:t>CULAC on pace to set another record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2200" y="351236"/>
            <a:ext cx="1428750" cy="1028700"/>
          </a:xfrm>
          <a:prstGeom prst="rect">
            <a:avLst/>
          </a:prstGeom>
        </p:spPr>
      </p:pic>
    </p:spTree>
    <p:extLst>
      <p:ext uri="{BB962C8B-B14F-4D97-AF65-F5344CB8AC3E}">
        <p14:creationId xmlns:p14="http://schemas.microsoft.com/office/powerpoint/2010/main" val="25553016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246" y="550386"/>
            <a:ext cx="3594225" cy="994172"/>
          </a:xfrm>
        </p:spPr>
        <p:txBody>
          <a:bodyPr>
            <a:noAutofit/>
          </a:bodyPr>
          <a:lstStyle/>
          <a:p>
            <a:r>
              <a:rPr lang="en-US" sz="3600" b="1" dirty="0" smtClean="0">
                <a:solidFill>
                  <a:srgbClr val="002060"/>
                </a:solidFill>
                <a:latin typeface="Calibri" panose="020F0502020204030204" pitchFamily="34" charset="0"/>
              </a:rPr>
              <a:t>Credit Unions working together through CUNA</a:t>
            </a:r>
            <a:endParaRPr lang="en-US" sz="3600" b="1" dirty="0">
              <a:solidFill>
                <a:srgbClr val="002060"/>
              </a:solidFill>
            </a:endParaRPr>
          </a:p>
        </p:txBody>
      </p:sp>
      <p:sp>
        <p:nvSpPr>
          <p:cNvPr id="4" name="Subtitle 3"/>
          <p:cNvSpPr>
            <a:spLocks noGrp="1"/>
          </p:cNvSpPr>
          <p:nvPr>
            <p:ph idx="1"/>
          </p:nvPr>
        </p:nvSpPr>
        <p:spPr>
          <a:xfrm>
            <a:off x="380246" y="1944348"/>
            <a:ext cx="8555524" cy="2410369"/>
          </a:xfrm>
        </p:spPr>
        <p:txBody>
          <a:bodyPr>
            <a:normAutofit fontScale="62500" lnSpcReduction="20000"/>
          </a:bodyPr>
          <a:lstStyle/>
          <a:p>
            <a:r>
              <a:rPr lang="en-US" sz="3800" dirty="0" smtClean="0">
                <a:solidFill>
                  <a:srgbClr val="002060"/>
                </a:solidFill>
                <a:latin typeface="Calibri" panose="020F0502020204030204" pitchFamily="34" charset="0"/>
              </a:rPr>
              <a:t>Annual conference helps education and peer to peer learning; next year with World Council</a:t>
            </a:r>
          </a:p>
          <a:p>
            <a:r>
              <a:rPr lang="en-US" sz="3800" dirty="0" smtClean="0">
                <a:solidFill>
                  <a:srgbClr val="002060"/>
                </a:solidFill>
                <a:latin typeface="Calibri" panose="020F0502020204030204" pitchFamily="34" charset="0"/>
              </a:rPr>
              <a:t>CUNA Management School graduates 58</a:t>
            </a:r>
            <a:r>
              <a:rPr lang="en-US" sz="3800" baseline="30000" dirty="0" smtClean="0">
                <a:solidFill>
                  <a:srgbClr val="002060"/>
                </a:solidFill>
                <a:latin typeface="Calibri" panose="020F0502020204030204" pitchFamily="34" charset="0"/>
              </a:rPr>
              <a:t>th</a:t>
            </a:r>
            <a:r>
              <a:rPr lang="en-US" sz="3800" dirty="0" smtClean="0">
                <a:solidFill>
                  <a:srgbClr val="002060"/>
                </a:solidFill>
                <a:latin typeface="Calibri" panose="020F0502020204030204" pitchFamily="34" charset="0"/>
              </a:rPr>
              <a:t> class for professional development</a:t>
            </a:r>
          </a:p>
          <a:p>
            <a:r>
              <a:rPr lang="en-US" sz="3800" dirty="0">
                <a:solidFill>
                  <a:srgbClr val="002060"/>
                </a:solidFill>
                <a:latin typeface="Calibri" panose="020F0502020204030204" pitchFamily="34" charset="0"/>
              </a:rPr>
              <a:t>O</a:t>
            </a:r>
            <a:r>
              <a:rPr lang="en-US" sz="3800" dirty="0" smtClean="0">
                <a:solidFill>
                  <a:srgbClr val="002060"/>
                </a:solidFill>
                <a:latin typeface="Calibri" panose="020F0502020204030204" pitchFamily="34" charset="0"/>
              </a:rPr>
              <a:t>nline learning growth, ease of access</a:t>
            </a:r>
          </a:p>
          <a:p>
            <a:r>
              <a:rPr lang="en-US" sz="3800" dirty="0" smtClean="0">
                <a:solidFill>
                  <a:srgbClr val="002060"/>
                </a:solidFill>
                <a:latin typeface="Calibri" panose="020F0502020204030204" pitchFamily="34" charset="0"/>
              </a:rPr>
              <a:t>CUNA Councils surpass 6,000 memberships, professions within the network</a:t>
            </a:r>
          </a:p>
          <a:p>
            <a:pPr marL="0" indent="0">
              <a:buNone/>
            </a:pP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8966" y="164072"/>
            <a:ext cx="4546738" cy="1614140"/>
          </a:xfrm>
          <a:prstGeom prst="rect">
            <a:avLst/>
          </a:prstGeom>
        </p:spPr>
      </p:pic>
    </p:spTree>
    <p:extLst>
      <p:ext uri="{BB962C8B-B14F-4D97-AF65-F5344CB8AC3E}">
        <p14:creationId xmlns:p14="http://schemas.microsoft.com/office/powerpoint/2010/main" val="29983569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rgbClr val="002060"/>
                </a:solidFill>
              </a:rPr>
              <a:t>Credit Unions working together through </a:t>
            </a:r>
            <a:r>
              <a:rPr lang="en-US" sz="3600" b="1" dirty="0">
                <a:solidFill>
                  <a:srgbClr val="002060"/>
                </a:solidFill>
              </a:rPr>
              <a:t>s</a:t>
            </a:r>
            <a:r>
              <a:rPr lang="en-US" sz="3600" b="1" dirty="0" smtClean="0">
                <a:solidFill>
                  <a:srgbClr val="002060"/>
                </a:solidFill>
              </a:rPr>
              <a:t>ervice </a:t>
            </a:r>
            <a:r>
              <a:rPr lang="en-US" sz="3600" b="1" dirty="0">
                <a:solidFill>
                  <a:srgbClr val="002060"/>
                </a:solidFill>
              </a:rPr>
              <a:t>o</a:t>
            </a:r>
            <a:r>
              <a:rPr lang="en-US" sz="3600" b="1" dirty="0" smtClean="0">
                <a:solidFill>
                  <a:srgbClr val="002060"/>
                </a:solidFill>
              </a:rPr>
              <a:t>rganizations</a:t>
            </a:r>
            <a:endParaRPr lang="en-US" sz="3600" b="1" dirty="0">
              <a:solidFill>
                <a:srgbClr val="002060"/>
              </a:solidFill>
            </a:endParaRPr>
          </a:p>
        </p:txBody>
      </p:sp>
      <p:sp>
        <p:nvSpPr>
          <p:cNvPr id="3" name="Content Placeholder 2"/>
          <p:cNvSpPr>
            <a:spLocks noGrp="1"/>
          </p:cNvSpPr>
          <p:nvPr>
            <p:ph idx="1"/>
          </p:nvPr>
        </p:nvSpPr>
        <p:spPr/>
        <p:txBody>
          <a:bodyPr>
            <a:normAutofit/>
          </a:bodyPr>
          <a:lstStyle/>
          <a:p>
            <a:r>
              <a:rPr lang="en-US" dirty="0" smtClean="0">
                <a:solidFill>
                  <a:srgbClr val="002060"/>
                </a:solidFill>
                <a:latin typeface="Calibri" panose="020F0502020204030204" pitchFamily="34" charset="0"/>
              </a:rPr>
              <a:t>CUSOs - businesses formed by a credit union to offer services to other credit unions</a:t>
            </a:r>
          </a:p>
          <a:p>
            <a:r>
              <a:rPr lang="en-US" dirty="0" smtClean="0">
                <a:solidFill>
                  <a:srgbClr val="002060"/>
                </a:solidFill>
                <a:latin typeface="Calibri" panose="020F0502020204030204" pitchFamily="34" charset="0"/>
              </a:rPr>
              <a:t>Avenue </a:t>
            </a:r>
            <a:r>
              <a:rPr lang="en-US" dirty="0">
                <a:solidFill>
                  <a:srgbClr val="002060"/>
                </a:solidFill>
                <a:latin typeface="Calibri" panose="020F0502020204030204" pitchFamily="34" charset="0"/>
              </a:rPr>
              <a:t>for innovation and </a:t>
            </a:r>
            <a:r>
              <a:rPr lang="en-US" dirty="0" smtClean="0">
                <a:solidFill>
                  <a:srgbClr val="002060"/>
                </a:solidFill>
                <a:latin typeface="Calibri" panose="020F0502020204030204" pitchFamily="34" charset="0"/>
              </a:rPr>
              <a:t>efficiency, economy of scale </a:t>
            </a:r>
          </a:p>
          <a:p>
            <a:r>
              <a:rPr lang="en-US" dirty="0" smtClean="0">
                <a:solidFill>
                  <a:srgbClr val="002060"/>
                </a:solidFill>
                <a:latin typeface="Calibri" panose="020F0502020204030204" pitchFamily="34" charset="0"/>
              </a:rPr>
              <a:t>Reduces costs within </a:t>
            </a:r>
            <a:r>
              <a:rPr lang="en-US" dirty="0">
                <a:solidFill>
                  <a:srgbClr val="002060"/>
                </a:solidFill>
                <a:latin typeface="Calibri" panose="020F0502020204030204" pitchFamily="34" charset="0"/>
              </a:rPr>
              <a:t>the traditional credit </a:t>
            </a:r>
            <a:r>
              <a:rPr lang="en-US" dirty="0" smtClean="0">
                <a:solidFill>
                  <a:srgbClr val="002060"/>
                </a:solidFill>
                <a:latin typeface="Calibri" panose="020F0502020204030204" pitchFamily="34" charset="0"/>
              </a:rPr>
              <a:t>union</a:t>
            </a:r>
          </a:p>
          <a:p>
            <a:r>
              <a:rPr lang="en-US" dirty="0">
                <a:solidFill>
                  <a:srgbClr val="002060"/>
                </a:solidFill>
                <a:latin typeface="Calibri" panose="020F0502020204030204" pitchFamily="34" charset="0"/>
              </a:rPr>
              <a:t>A</a:t>
            </a:r>
            <a:r>
              <a:rPr lang="en-US" dirty="0" smtClean="0">
                <a:solidFill>
                  <a:srgbClr val="002060"/>
                </a:solidFill>
                <a:latin typeface="Calibri" panose="020F0502020204030204" pitchFamily="34" charset="0"/>
              </a:rPr>
              <a:t>llows </a:t>
            </a:r>
            <a:r>
              <a:rPr lang="en-US" dirty="0">
                <a:solidFill>
                  <a:srgbClr val="002060"/>
                </a:solidFill>
                <a:latin typeface="Calibri" panose="020F0502020204030204" pitchFamily="34" charset="0"/>
              </a:rPr>
              <a:t>credit unions </a:t>
            </a:r>
            <a:r>
              <a:rPr lang="en-US" dirty="0" smtClean="0">
                <a:solidFill>
                  <a:srgbClr val="002060"/>
                </a:solidFill>
                <a:latin typeface="Calibri" panose="020F0502020204030204" pitchFamily="34" charset="0"/>
              </a:rPr>
              <a:t>to access services that may not be affordable individually</a:t>
            </a:r>
          </a:p>
        </p:txBody>
      </p:sp>
    </p:spTree>
    <p:extLst>
      <p:ext uri="{BB962C8B-B14F-4D97-AF65-F5344CB8AC3E}">
        <p14:creationId xmlns:p14="http://schemas.microsoft.com/office/powerpoint/2010/main" val="3613131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rgbClr val="002060"/>
                </a:solidFill>
                <a:latin typeface="Calibri" panose="020F0502020204030204" pitchFamily="34" charset="0"/>
              </a:rPr>
              <a:t>Credit unions delivering </a:t>
            </a:r>
            <a:r>
              <a:rPr lang="en-US" sz="3600" b="1" dirty="0">
                <a:solidFill>
                  <a:srgbClr val="002060"/>
                </a:solidFill>
                <a:latin typeface="Calibri" panose="020F0502020204030204" pitchFamily="34" charset="0"/>
              </a:rPr>
              <a:t>s</a:t>
            </a:r>
            <a:r>
              <a:rPr lang="en-US" sz="3600" b="1" dirty="0" smtClean="0">
                <a:solidFill>
                  <a:srgbClr val="002060"/>
                </a:solidFill>
                <a:latin typeface="Calibri" panose="020F0502020204030204" pitchFamily="34" charset="0"/>
              </a:rPr>
              <a:t>ervice excellence to members and communities</a:t>
            </a:r>
            <a:endParaRPr lang="en-US" sz="3600" b="1" dirty="0">
              <a:solidFill>
                <a:srgbClr val="002060"/>
              </a:solidFill>
              <a:latin typeface="Calibri" panose="020F0502020204030204" pitchFamily="34" charset="0"/>
            </a:endParaRPr>
          </a:p>
        </p:txBody>
      </p:sp>
      <p:sp>
        <p:nvSpPr>
          <p:cNvPr id="3" name="TextBox 2"/>
          <p:cNvSpPr txBox="1"/>
          <p:nvPr/>
        </p:nvSpPr>
        <p:spPr>
          <a:xfrm>
            <a:off x="767943" y="1412872"/>
            <a:ext cx="6904653" cy="2954655"/>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solidFill>
                  <a:srgbClr val="002060"/>
                </a:solidFill>
                <a:latin typeface="Calibri" panose="020F0502020204030204" pitchFamily="34" charset="0"/>
              </a:rPr>
              <a:t>Financial Education</a:t>
            </a:r>
          </a:p>
          <a:p>
            <a:pPr marL="342900" indent="-342900">
              <a:buFont typeface="Arial" panose="020B0604020202020204" pitchFamily="34" charset="0"/>
              <a:buChar char="•"/>
            </a:pPr>
            <a:r>
              <a:rPr lang="en-US" sz="2400" b="1" dirty="0" smtClean="0">
                <a:solidFill>
                  <a:srgbClr val="002060"/>
                </a:solidFill>
                <a:latin typeface="Calibri" panose="020F0502020204030204" pitchFamily="34" charset="0"/>
              </a:rPr>
              <a:t>Helping the “Unbanked”</a:t>
            </a:r>
          </a:p>
          <a:p>
            <a:pPr marL="342900" indent="-342900">
              <a:buFont typeface="Arial" panose="020B0604020202020204" pitchFamily="34" charset="0"/>
              <a:buChar char="•"/>
            </a:pPr>
            <a:r>
              <a:rPr lang="en-US" sz="2400" b="1" dirty="0" smtClean="0">
                <a:solidFill>
                  <a:srgbClr val="002060"/>
                </a:solidFill>
                <a:latin typeface="Calibri" panose="020F0502020204030204" pitchFamily="34" charset="0"/>
              </a:rPr>
              <a:t>ATM networks, technology innovation</a:t>
            </a:r>
          </a:p>
          <a:p>
            <a:pPr marL="342900" indent="-342900">
              <a:buFont typeface="Arial" panose="020B0604020202020204" pitchFamily="34" charset="0"/>
              <a:buChar char="•"/>
            </a:pPr>
            <a:r>
              <a:rPr lang="en-US" sz="2400" b="1" dirty="0" smtClean="0">
                <a:solidFill>
                  <a:srgbClr val="002060"/>
                </a:solidFill>
                <a:latin typeface="Calibri" panose="020F0502020204030204" pitchFamily="34" charset="0"/>
              </a:rPr>
              <a:t>Fees better than banks</a:t>
            </a:r>
          </a:p>
          <a:p>
            <a:pPr marL="800100" lvl="1" indent="-342900">
              <a:buFont typeface="Arial" panose="020B0604020202020204" pitchFamily="34" charset="0"/>
              <a:buChar char="•"/>
            </a:pPr>
            <a:r>
              <a:rPr lang="en-US" sz="2400" dirty="0" smtClean="0">
                <a:solidFill>
                  <a:srgbClr val="002060"/>
                </a:solidFill>
                <a:latin typeface="Calibri" panose="020F0502020204030204" pitchFamily="34" charset="0"/>
              </a:rPr>
              <a:t>Higher returns on savings</a:t>
            </a:r>
          </a:p>
          <a:p>
            <a:pPr marL="800100" lvl="1" indent="-342900">
              <a:buFont typeface="Arial" panose="020B0604020202020204" pitchFamily="34" charset="0"/>
              <a:buChar char="•"/>
            </a:pPr>
            <a:r>
              <a:rPr lang="en-US" sz="2400" dirty="0" smtClean="0">
                <a:solidFill>
                  <a:srgbClr val="002060"/>
                </a:solidFill>
                <a:latin typeface="Calibri" panose="020F0502020204030204" pitchFamily="34" charset="0"/>
              </a:rPr>
              <a:t>Lower interest rates on loans</a:t>
            </a:r>
          </a:p>
          <a:p>
            <a:pPr lvl="1"/>
            <a:endParaRPr lang="en-US" sz="2400" b="1" dirty="0" smtClean="0">
              <a:latin typeface="Calibri" panose="020F0502020204030204" pitchFamily="34" charset="0"/>
            </a:endParaRPr>
          </a:p>
          <a:p>
            <a:endParaRPr lang="en-US" dirty="0"/>
          </a:p>
        </p:txBody>
      </p:sp>
    </p:spTree>
    <p:extLst>
      <p:ext uri="{BB962C8B-B14F-4D97-AF65-F5344CB8AC3E}">
        <p14:creationId xmlns:p14="http://schemas.microsoft.com/office/powerpoint/2010/main" val="41451763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709" y="1260516"/>
            <a:ext cx="3542187" cy="2361458"/>
          </a:xfrm>
          <a:prstGeom prst="rect">
            <a:avLst/>
          </a:prstGeom>
        </p:spPr>
      </p:pic>
      <p:sp>
        <p:nvSpPr>
          <p:cNvPr id="4" name="TextBox 3"/>
          <p:cNvSpPr txBox="1"/>
          <p:nvPr/>
        </p:nvSpPr>
        <p:spPr>
          <a:xfrm>
            <a:off x="265709" y="3653457"/>
            <a:ext cx="3542187" cy="584775"/>
          </a:xfrm>
          <a:prstGeom prst="rect">
            <a:avLst/>
          </a:prstGeom>
          <a:noFill/>
        </p:spPr>
        <p:txBody>
          <a:bodyPr wrap="square" rtlCol="0">
            <a:spAutoFit/>
          </a:bodyPr>
          <a:lstStyle/>
          <a:p>
            <a:r>
              <a:rPr lang="en-US" sz="1600" dirty="0"/>
              <a:t>Communicating Arts Credit Union in Detroit, MI</a:t>
            </a:r>
          </a:p>
        </p:txBody>
      </p:sp>
      <p:sp>
        <p:nvSpPr>
          <p:cNvPr id="5" name="Content Placeholder 2"/>
          <p:cNvSpPr>
            <a:spLocks noGrp="1"/>
          </p:cNvSpPr>
          <p:nvPr/>
        </p:nvSpPr>
        <p:spPr bwMode="auto">
          <a:xfrm>
            <a:off x="4021652" y="1127256"/>
            <a:ext cx="5003595" cy="3361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dirty="0" smtClean="0">
                <a:ea typeface="ＭＳ Ｐゴシック" pitchFamily="34" charset="-128"/>
              </a:rPr>
              <a:t>Low-income credit unions (LICUs)</a:t>
            </a:r>
          </a:p>
          <a:p>
            <a:pPr marL="0" indent="0">
              <a:buNone/>
            </a:pPr>
            <a:endParaRPr lang="en-US" sz="1200" dirty="0" smtClean="0">
              <a:ea typeface="ＭＳ Ｐゴシック" pitchFamily="34" charset="-128"/>
            </a:endParaRPr>
          </a:p>
          <a:p>
            <a:r>
              <a:rPr lang="en-US" sz="2400" dirty="0" smtClean="0">
                <a:ea typeface="ＭＳ Ｐゴシック" pitchFamily="34" charset="-128"/>
              </a:rPr>
              <a:t>Products </a:t>
            </a:r>
            <a:r>
              <a:rPr lang="en-US" sz="2400" dirty="0">
                <a:ea typeface="ＭＳ Ｐゴシック" pitchFamily="34" charset="-128"/>
              </a:rPr>
              <a:t>designed to assist low-income individuals and </a:t>
            </a:r>
            <a:r>
              <a:rPr lang="en-US" sz="2400" dirty="0" smtClean="0">
                <a:ea typeface="ＭＳ Ｐゴシック" pitchFamily="34" charset="-128"/>
              </a:rPr>
              <a:t>families</a:t>
            </a:r>
          </a:p>
          <a:p>
            <a:pPr marL="0" indent="0">
              <a:buNone/>
            </a:pPr>
            <a:endParaRPr lang="en-US" sz="1200" dirty="0">
              <a:ea typeface="ＭＳ Ｐゴシック" pitchFamily="34" charset="-128"/>
            </a:endParaRPr>
          </a:p>
          <a:p>
            <a:r>
              <a:rPr lang="en-US" sz="2400" dirty="0" smtClean="0">
                <a:ea typeface="ＭＳ Ｐゴシック" pitchFamily="34" charset="-128"/>
              </a:rPr>
              <a:t>Financial literacy</a:t>
            </a:r>
          </a:p>
          <a:p>
            <a:pPr marL="0" indent="0">
              <a:buNone/>
            </a:pPr>
            <a:endParaRPr lang="en-US" sz="1200" dirty="0" smtClean="0">
              <a:ea typeface="ＭＳ Ｐゴシック" pitchFamily="34" charset="-128"/>
            </a:endParaRPr>
          </a:p>
          <a:p>
            <a:r>
              <a:rPr lang="en-US" sz="2400" dirty="0" smtClean="0">
                <a:ea typeface="ＭＳ Ｐゴシック" pitchFamily="34" charset="-128"/>
              </a:rPr>
              <a:t>Youth programs</a:t>
            </a:r>
            <a:endParaRPr lang="en-US" sz="2400" dirty="0">
              <a:ea typeface="ＭＳ Ｐゴシック" pitchFamily="34" charset="-128"/>
            </a:endParaRPr>
          </a:p>
          <a:p>
            <a:pPr marL="0" indent="0">
              <a:buNone/>
            </a:pPr>
            <a:endParaRPr lang="en-US" sz="1500" dirty="0" smtClean="0">
              <a:ea typeface="ＭＳ Ｐゴシック" pitchFamily="34" charset="-128"/>
            </a:endParaRPr>
          </a:p>
        </p:txBody>
      </p:sp>
      <p:sp>
        <p:nvSpPr>
          <p:cNvPr id="7" name="Title 1"/>
          <p:cNvSpPr>
            <a:spLocks noGrp="1"/>
          </p:cNvSpPr>
          <p:nvPr>
            <p:ph type="title"/>
          </p:nvPr>
        </p:nvSpPr>
        <p:spPr>
          <a:xfrm>
            <a:off x="1042552" y="0"/>
            <a:ext cx="7886700" cy="994172"/>
          </a:xfrm>
        </p:spPr>
        <p:txBody>
          <a:bodyPr/>
          <a:lstStyle/>
          <a:p>
            <a:pPr algn="r"/>
            <a:r>
              <a:rPr lang="en-US" sz="3600" b="1" dirty="0" smtClean="0"/>
              <a:t>Community Development</a:t>
            </a:r>
            <a:endParaRPr lang="en-US" sz="3600" b="1" dirty="0"/>
          </a:p>
        </p:txBody>
      </p:sp>
    </p:spTree>
    <p:extLst>
      <p:ext uri="{BB962C8B-B14F-4D97-AF65-F5344CB8AC3E}">
        <p14:creationId xmlns:p14="http://schemas.microsoft.com/office/powerpoint/2010/main" val="348079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500"/>
                                        <p:tgtEl>
                                          <p:spTgt spid="5">
                                            <p:txEl>
                                              <p:pRg st="2" end="2"/>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500"/>
                                        <p:tgtEl>
                                          <p:spTgt spid="5">
                                            <p:txEl>
                                              <p:pRg st="4" end="4"/>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fade">
                                      <p:cBhvr>
                                        <p:cTn id="19"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2060"/>
                </a:solidFill>
                <a:latin typeface="Calibri" panose="020F0502020204030204" pitchFamily="34" charset="0"/>
              </a:rPr>
              <a:t>International Credit Union Day – Oct. 16</a:t>
            </a:r>
            <a:endParaRPr lang="en-US" sz="3600" b="1" dirty="0">
              <a:solidFill>
                <a:srgbClr val="002060"/>
              </a:solidFill>
              <a:latin typeface="Calibri" panose="020F05020202040302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934872" y="1268017"/>
            <a:ext cx="2580478" cy="3262312"/>
          </a:xfrm>
        </p:spPr>
      </p:pic>
      <p:sp>
        <p:nvSpPr>
          <p:cNvPr id="5" name="TextBox 4"/>
          <p:cNvSpPr txBox="1"/>
          <p:nvPr/>
        </p:nvSpPr>
        <p:spPr>
          <a:xfrm>
            <a:off x="628650" y="1371599"/>
            <a:ext cx="5227864" cy="2554545"/>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solidFill>
                  <a:srgbClr val="002060"/>
                </a:solidFill>
                <a:latin typeface="Calibri" panose="020F0502020204030204" pitchFamily="34" charset="0"/>
              </a:rPr>
              <a:t>Credit unions in the United States participate</a:t>
            </a:r>
          </a:p>
          <a:p>
            <a:pPr marL="342900" indent="-342900">
              <a:buFont typeface="Arial" panose="020B0604020202020204" pitchFamily="34" charset="0"/>
              <a:buChar char="•"/>
            </a:pPr>
            <a:r>
              <a:rPr lang="en-US" sz="2400" b="1" dirty="0" smtClean="0">
                <a:solidFill>
                  <a:srgbClr val="002060"/>
                </a:solidFill>
                <a:latin typeface="Calibri" panose="020F0502020204030204" pitchFamily="34" charset="0"/>
              </a:rPr>
              <a:t>Annual celebration since 1948</a:t>
            </a:r>
          </a:p>
          <a:p>
            <a:pPr marL="342900" indent="-342900">
              <a:buFont typeface="Arial" panose="020B0604020202020204" pitchFamily="34" charset="0"/>
              <a:buChar char="•"/>
            </a:pPr>
            <a:r>
              <a:rPr lang="en-US" sz="2400" b="1" dirty="0" smtClean="0">
                <a:solidFill>
                  <a:srgbClr val="002060"/>
                </a:solidFill>
                <a:latin typeface="Calibri" panose="020F0502020204030204" pitchFamily="34" charset="0"/>
              </a:rPr>
              <a:t>Unites the worldwide credit union movement</a:t>
            </a:r>
          </a:p>
          <a:p>
            <a:endParaRPr lang="en-US" sz="2000" b="1" dirty="0" smtClean="0">
              <a:latin typeface="Calibri" panose="020F0502020204030204" pitchFamily="34" charset="0"/>
            </a:endParaRPr>
          </a:p>
          <a:p>
            <a:r>
              <a:rPr lang="en-US" sz="2000" b="1" dirty="0" smtClean="0">
                <a:latin typeface="Calibri" panose="020F0502020204030204" pitchFamily="34" charset="0"/>
              </a:rPr>
              <a:t> </a:t>
            </a:r>
            <a:endParaRPr lang="en-US" sz="2000" b="1" dirty="0">
              <a:latin typeface="Calibri" panose="020F0502020204030204" pitchFamily="34" charset="0"/>
            </a:endParaRPr>
          </a:p>
        </p:txBody>
      </p:sp>
    </p:spTree>
    <p:extLst>
      <p:ext uri="{BB962C8B-B14F-4D97-AF65-F5344CB8AC3E}">
        <p14:creationId xmlns:p14="http://schemas.microsoft.com/office/powerpoint/2010/main" val="2802437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2060"/>
                </a:solidFill>
                <a:latin typeface="Calibri" panose="020F0502020204030204" pitchFamily="34" charset="0"/>
              </a:rPr>
              <a:t>International Credit Union Day</a:t>
            </a:r>
            <a:endParaRPr lang="en-US" sz="3600" b="1" dirty="0">
              <a:solidFill>
                <a:srgbClr val="002060"/>
              </a:solidFill>
              <a:latin typeface="Calibri" panose="020F05020202040302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126514" y="273846"/>
            <a:ext cx="1388836" cy="1755614"/>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4415" y="1151653"/>
            <a:ext cx="4566334" cy="3161308"/>
          </a:xfrm>
          <a:prstGeom prst="rect">
            <a:avLst/>
          </a:prstGeom>
        </p:spPr>
      </p:pic>
    </p:spTree>
    <p:extLst>
      <p:ext uri="{BB962C8B-B14F-4D97-AF65-F5344CB8AC3E}">
        <p14:creationId xmlns:p14="http://schemas.microsoft.com/office/powerpoint/2010/main" val="1903910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068" y="77123"/>
            <a:ext cx="7886700" cy="946673"/>
          </a:xfrm>
        </p:spPr>
        <p:txBody>
          <a:bodyPr>
            <a:normAutofit/>
          </a:bodyPr>
          <a:lstStyle/>
          <a:p>
            <a:r>
              <a:rPr lang="en-US" sz="3600" b="1" dirty="0" smtClean="0">
                <a:solidFill>
                  <a:srgbClr val="002060"/>
                </a:solidFill>
                <a:latin typeface="Calibri" panose="020F0502020204030204" pitchFamily="34" charset="0"/>
              </a:rPr>
              <a:t>US credit union sector statistics</a:t>
            </a:r>
            <a:endParaRPr lang="en-US" sz="3600" b="1" dirty="0">
              <a:solidFill>
                <a:srgbClr val="002060"/>
              </a:solidFill>
              <a:latin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68" y="1023796"/>
            <a:ext cx="7620687" cy="3584722"/>
          </a:xfrm>
          <a:prstGeom prst="rect">
            <a:avLst/>
          </a:prstGeom>
        </p:spPr>
      </p:pic>
    </p:spTree>
    <p:extLst>
      <p:ext uri="{BB962C8B-B14F-4D97-AF65-F5344CB8AC3E}">
        <p14:creationId xmlns:p14="http://schemas.microsoft.com/office/powerpoint/2010/main" val="42440126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2060"/>
                </a:solidFill>
                <a:latin typeface="Calibri" panose="020F0502020204030204" pitchFamily="34" charset="0"/>
              </a:rPr>
              <a:t>International Credit Union Day</a:t>
            </a:r>
            <a:endParaRPr lang="en-US" sz="3600" b="1" dirty="0">
              <a:solidFill>
                <a:srgbClr val="002060"/>
              </a:solidFill>
              <a:latin typeface="Calibri" panose="020F05020202040302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126514" y="273846"/>
            <a:ext cx="1388836" cy="1755614"/>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1" y="1090227"/>
            <a:ext cx="3988644" cy="3396108"/>
          </a:xfrm>
          <a:prstGeom prst="rect">
            <a:avLst/>
          </a:prstGeom>
        </p:spPr>
      </p:pic>
    </p:spTree>
    <p:extLst>
      <p:ext uri="{BB962C8B-B14F-4D97-AF65-F5344CB8AC3E}">
        <p14:creationId xmlns:p14="http://schemas.microsoft.com/office/powerpoint/2010/main" val="38555405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solidFill>
                  <a:srgbClr val="002060"/>
                </a:solidFill>
                <a:latin typeface="Calibri" panose="020F0502020204030204" pitchFamily="34" charset="0"/>
              </a:rPr>
              <a:t>T</a:t>
            </a:r>
            <a:r>
              <a:rPr lang="en-US" sz="3600" b="1" dirty="0" smtClean="0">
                <a:solidFill>
                  <a:srgbClr val="002060"/>
                </a:solidFill>
                <a:latin typeface="Calibri" panose="020F0502020204030204" pitchFamily="34" charset="0"/>
              </a:rPr>
              <a:t>he cooperative business model serves credit unions well</a:t>
            </a:r>
            <a:endParaRPr lang="en-US" sz="3600" b="1" dirty="0">
              <a:solidFill>
                <a:srgbClr val="002060"/>
              </a:solidFill>
              <a:latin typeface="Calibri" panose="020F0502020204030204" pitchFamily="34" charset="0"/>
            </a:endParaRPr>
          </a:p>
        </p:txBody>
      </p:sp>
      <p:sp>
        <p:nvSpPr>
          <p:cNvPr id="3" name="Content Placeholder 2"/>
          <p:cNvSpPr>
            <a:spLocks noGrp="1"/>
          </p:cNvSpPr>
          <p:nvPr>
            <p:ph idx="1"/>
          </p:nvPr>
        </p:nvSpPr>
        <p:spPr>
          <a:xfrm>
            <a:off x="628650" y="1334852"/>
            <a:ext cx="7886700" cy="3263504"/>
          </a:xfrm>
        </p:spPr>
        <p:txBody>
          <a:bodyPr>
            <a:normAutofit/>
          </a:bodyPr>
          <a:lstStyle/>
          <a:p>
            <a:r>
              <a:rPr lang="en-US" sz="2400" dirty="0">
                <a:solidFill>
                  <a:srgbClr val="002060"/>
                </a:solidFill>
                <a:latin typeface="Calibri" panose="020F0502020204030204" pitchFamily="34" charset="0"/>
              </a:rPr>
              <a:t>Voluntary and open membership</a:t>
            </a:r>
          </a:p>
          <a:p>
            <a:r>
              <a:rPr lang="en-US" sz="2400" dirty="0">
                <a:solidFill>
                  <a:srgbClr val="002060"/>
                </a:solidFill>
                <a:latin typeface="Calibri" panose="020F0502020204030204" pitchFamily="34" charset="0"/>
              </a:rPr>
              <a:t>Democratic control</a:t>
            </a:r>
          </a:p>
          <a:p>
            <a:r>
              <a:rPr lang="en-US" sz="2400" dirty="0">
                <a:solidFill>
                  <a:srgbClr val="002060"/>
                </a:solidFill>
                <a:latin typeface="Calibri" panose="020F0502020204030204" pitchFamily="34" charset="0"/>
              </a:rPr>
              <a:t>Economic Participation</a:t>
            </a:r>
          </a:p>
          <a:p>
            <a:r>
              <a:rPr lang="en-US" sz="2400" dirty="0">
                <a:solidFill>
                  <a:srgbClr val="002060"/>
                </a:solidFill>
                <a:latin typeface="Calibri" panose="020F0502020204030204" pitchFamily="34" charset="0"/>
              </a:rPr>
              <a:t>Autonomy and independence</a:t>
            </a:r>
          </a:p>
          <a:p>
            <a:r>
              <a:rPr lang="en-US" sz="2400" dirty="0">
                <a:solidFill>
                  <a:srgbClr val="002060"/>
                </a:solidFill>
                <a:latin typeface="Calibri" panose="020F0502020204030204" pitchFamily="34" charset="0"/>
              </a:rPr>
              <a:t>Education, training, information</a:t>
            </a:r>
          </a:p>
          <a:p>
            <a:r>
              <a:rPr lang="en-US" sz="2400" dirty="0">
                <a:solidFill>
                  <a:srgbClr val="002060"/>
                </a:solidFill>
                <a:latin typeface="Calibri" panose="020F0502020204030204" pitchFamily="34" charset="0"/>
              </a:rPr>
              <a:t>Cooperation among cooperatives</a:t>
            </a:r>
          </a:p>
          <a:p>
            <a:r>
              <a:rPr lang="en-US" sz="2400" dirty="0">
                <a:solidFill>
                  <a:srgbClr val="002060"/>
                </a:solidFill>
                <a:latin typeface="Calibri" panose="020F0502020204030204" pitchFamily="34" charset="0"/>
              </a:rPr>
              <a:t>Concern for community</a:t>
            </a:r>
          </a:p>
          <a:p>
            <a:endParaRPr lang="en-US" dirty="0"/>
          </a:p>
        </p:txBody>
      </p:sp>
    </p:spTree>
    <p:extLst>
      <p:ext uri="{BB962C8B-B14F-4D97-AF65-F5344CB8AC3E}">
        <p14:creationId xmlns:p14="http://schemas.microsoft.com/office/powerpoint/2010/main" val="24550653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4257"/>
            <a:ext cx="7886700" cy="994172"/>
          </a:xfrm>
        </p:spPr>
        <p:txBody>
          <a:bodyPr>
            <a:normAutofit/>
          </a:bodyPr>
          <a:lstStyle/>
          <a:p>
            <a:r>
              <a:rPr lang="en-US" sz="3600" b="1" dirty="0" smtClean="0">
                <a:solidFill>
                  <a:srgbClr val="002060"/>
                </a:solidFill>
                <a:latin typeface="Calibri" panose="020F0502020204030204" pitchFamily="34" charset="0"/>
              </a:rPr>
              <a:t>Members respond well to credit unions </a:t>
            </a:r>
            <a:endParaRPr lang="en-US" sz="3600" b="1" dirty="0">
              <a:solidFill>
                <a:srgbClr val="002060"/>
              </a:solidFill>
              <a:latin typeface="Calibri" panose="020F0502020204030204" pitchFamily="34" charset="0"/>
            </a:endParaRPr>
          </a:p>
        </p:txBody>
      </p:sp>
      <p:sp>
        <p:nvSpPr>
          <p:cNvPr id="3" name="Content Placeholder 2"/>
          <p:cNvSpPr>
            <a:spLocks noGrp="1"/>
          </p:cNvSpPr>
          <p:nvPr>
            <p:ph idx="1"/>
          </p:nvPr>
        </p:nvSpPr>
        <p:spPr>
          <a:xfrm>
            <a:off x="692025" y="1079508"/>
            <a:ext cx="7886700" cy="3263504"/>
          </a:xfrm>
        </p:spPr>
        <p:txBody>
          <a:bodyPr>
            <a:normAutofit fontScale="92500" lnSpcReduction="10000"/>
          </a:bodyPr>
          <a:lstStyle/>
          <a:p>
            <a:pPr marL="0" indent="0">
              <a:buNone/>
            </a:pPr>
            <a:r>
              <a:rPr lang="en-US" dirty="0" smtClean="0">
                <a:solidFill>
                  <a:srgbClr val="002060"/>
                </a:solidFill>
                <a:latin typeface="Calibri" panose="020F0502020204030204" pitchFamily="34" charset="0"/>
              </a:rPr>
              <a:t>Our business model puts them first</a:t>
            </a:r>
          </a:p>
          <a:p>
            <a:pPr marL="0" indent="0">
              <a:buNone/>
            </a:pPr>
            <a:r>
              <a:rPr lang="en-US" dirty="0" smtClean="0">
                <a:solidFill>
                  <a:srgbClr val="002060"/>
                </a:solidFill>
                <a:latin typeface="Calibri" panose="020F0502020204030204" pitchFamily="34" charset="0"/>
              </a:rPr>
              <a:t>Measures of trust and satisfaction are excellent:</a:t>
            </a:r>
          </a:p>
          <a:p>
            <a:pPr marL="457200" lvl="1" indent="0">
              <a:buNone/>
            </a:pPr>
            <a:r>
              <a:rPr lang="en-US" dirty="0" smtClean="0">
                <a:solidFill>
                  <a:srgbClr val="002060"/>
                </a:solidFill>
                <a:latin typeface="Calibri" panose="020F0502020204030204" pitchFamily="34" charset="0"/>
              </a:rPr>
              <a:t>American </a:t>
            </a:r>
            <a:r>
              <a:rPr lang="en-US" dirty="0">
                <a:solidFill>
                  <a:srgbClr val="002060"/>
                </a:solidFill>
                <a:latin typeface="Calibri" panose="020F0502020204030204" pitchFamily="34" charset="0"/>
              </a:rPr>
              <a:t>Customer Satisfaction Index (ACSI) </a:t>
            </a:r>
          </a:p>
          <a:p>
            <a:pPr lvl="1">
              <a:lnSpc>
                <a:spcPct val="110000"/>
              </a:lnSpc>
            </a:pPr>
            <a:r>
              <a:rPr lang="en-US" dirty="0">
                <a:solidFill>
                  <a:srgbClr val="002060"/>
                </a:solidFill>
                <a:latin typeface="Calibri" panose="020F0502020204030204" pitchFamily="34" charset="0"/>
              </a:rPr>
              <a:t>Credit unions - 85</a:t>
            </a:r>
          </a:p>
          <a:p>
            <a:pPr lvl="1">
              <a:lnSpc>
                <a:spcPct val="110000"/>
              </a:lnSpc>
            </a:pPr>
            <a:r>
              <a:rPr lang="en-US" dirty="0" smtClean="0">
                <a:solidFill>
                  <a:srgbClr val="002060"/>
                </a:solidFill>
                <a:latin typeface="Calibri" panose="020F0502020204030204" pitchFamily="34" charset="0"/>
              </a:rPr>
              <a:t>Big banks </a:t>
            </a:r>
            <a:r>
              <a:rPr lang="en-US" dirty="0">
                <a:solidFill>
                  <a:srgbClr val="002060"/>
                </a:solidFill>
                <a:latin typeface="Calibri" panose="020F0502020204030204" pitchFamily="34" charset="0"/>
              </a:rPr>
              <a:t>in general -78</a:t>
            </a:r>
          </a:p>
          <a:p>
            <a:pPr marL="457200" lvl="1" indent="0">
              <a:lnSpc>
                <a:spcPct val="100000"/>
              </a:lnSpc>
              <a:buNone/>
            </a:pPr>
            <a:r>
              <a:rPr lang="en-US" dirty="0">
                <a:solidFill>
                  <a:srgbClr val="002060"/>
                </a:solidFill>
                <a:latin typeface="Calibri" panose="020F0502020204030204" pitchFamily="34" charset="0"/>
              </a:rPr>
              <a:t>Chicago Booth/Kellogg School Financial Trust Index </a:t>
            </a:r>
          </a:p>
          <a:p>
            <a:pPr lvl="1">
              <a:lnSpc>
                <a:spcPct val="100000"/>
              </a:lnSpc>
            </a:pPr>
            <a:r>
              <a:rPr lang="en-US" dirty="0">
                <a:solidFill>
                  <a:srgbClr val="002060"/>
                </a:solidFill>
                <a:latin typeface="Calibri" panose="020F0502020204030204" pitchFamily="34" charset="0"/>
              </a:rPr>
              <a:t>60% say credit unions are trustworthy</a:t>
            </a:r>
          </a:p>
          <a:p>
            <a:pPr lvl="1">
              <a:lnSpc>
                <a:spcPct val="100000"/>
              </a:lnSpc>
            </a:pPr>
            <a:r>
              <a:rPr lang="en-US" dirty="0">
                <a:solidFill>
                  <a:srgbClr val="002060"/>
                </a:solidFill>
                <a:latin typeface="Calibri" panose="020F0502020204030204" pitchFamily="34" charset="0"/>
              </a:rPr>
              <a:t>30% say they trust big, national banks </a:t>
            </a:r>
          </a:p>
          <a:p>
            <a:endParaRPr lang="en-US" dirty="0"/>
          </a:p>
        </p:txBody>
      </p:sp>
    </p:spTree>
    <p:extLst>
      <p:ext uri="{BB962C8B-B14F-4D97-AF65-F5344CB8AC3E}">
        <p14:creationId xmlns:p14="http://schemas.microsoft.com/office/powerpoint/2010/main" val="34017263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620" y="244443"/>
            <a:ext cx="7886700" cy="994172"/>
          </a:xfrm>
        </p:spPr>
        <p:txBody>
          <a:bodyPr>
            <a:normAutofit/>
          </a:bodyPr>
          <a:lstStyle/>
          <a:p>
            <a:r>
              <a:rPr lang="en-US" sz="3600" b="1" dirty="0" smtClean="0">
                <a:solidFill>
                  <a:srgbClr val="002060"/>
                </a:solidFill>
                <a:latin typeface="Calibri" panose="020F0502020204030204" pitchFamily="34" charset="0"/>
              </a:rPr>
              <a:t>Demand Driven Approach</a:t>
            </a:r>
            <a:endParaRPr lang="en-US" sz="3600" b="1" dirty="0">
              <a:solidFill>
                <a:srgbClr val="002060"/>
              </a:solidFill>
              <a:latin typeface="Calibri" panose="020F0502020204030204" pitchFamily="34" charset="0"/>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3666061" y="1322070"/>
            <a:ext cx="4717918" cy="3012424"/>
          </a:xfrm>
          <a:prstGeom prst="rect">
            <a:avLst/>
          </a:prstGeom>
        </p:spPr>
      </p:pic>
      <p:sp>
        <p:nvSpPr>
          <p:cNvPr id="3" name="TextBox 2"/>
          <p:cNvSpPr txBox="1"/>
          <p:nvPr/>
        </p:nvSpPr>
        <p:spPr>
          <a:xfrm>
            <a:off x="635620" y="1655901"/>
            <a:ext cx="2849964" cy="2185214"/>
          </a:xfrm>
          <a:prstGeom prst="rect">
            <a:avLst/>
          </a:prstGeom>
          <a:noFill/>
        </p:spPr>
        <p:txBody>
          <a:bodyPr wrap="square" rtlCol="0">
            <a:spAutoFit/>
          </a:bodyPr>
          <a:lstStyle/>
          <a:p>
            <a:r>
              <a:rPr lang="en-US" sz="2800" dirty="0" smtClean="0">
                <a:solidFill>
                  <a:srgbClr val="002060"/>
                </a:solidFill>
                <a:latin typeface="Calibri" panose="020F0502020204030204" pitchFamily="34" charset="0"/>
              </a:rPr>
              <a:t>Consumers like us</a:t>
            </a:r>
          </a:p>
          <a:p>
            <a:pPr marL="285750" indent="-285750">
              <a:buFont typeface="Arial" panose="020B0604020202020204" pitchFamily="34" charset="0"/>
              <a:buChar char="•"/>
            </a:pPr>
            <a:r>
              <a:rPr lang="en-US" dirty="0" smtClean="0">
                <a:solidFill>
                  <a:srgbClr val="002060"/>
                </a:solidFill>
                <a:latin typeface="Calibri" panose="020F0502020204030204" pitchFamily="34" charset="0"/>
              </a:rPr>
              <a:t>Convenience</a:t>
            </a:r>
          </a:p>
          <a:p>
            <a:pPr marL="285750" indent="-285750">
              <a:buFont typeface="Arial" panose="020B0604020202020204" pitchFamily="34" charset="0"/>
              <a:buChar char="•"/>
            </a:pPr>
            <a:r>
              <a:rPr lang="en-US" dirty="0" smtClean="0">
                <a:solidFill>
                  <a:srgbClr val="002060"/>
                </a:solidFill>
                <a:latin typeface="Calibri" panose="020F0502020204030204" pitchFamily="34" charset="0"/>
              </a:rPr>
              <a:t>Good prices</a:t>
            </a:r>
          </a:p>
          <a:p>
            <a:pPr marL="285750" indent="-285750">
              <a:buFont typeface="Arial" panose="020B0604020202020204" pitchFamily="34" charset="0"/>
              <a:buChar char="•"/>
            </a:pPr>
            <a:r>
              <a:rPr lang="en-US" dirty="0" smtClean="0">
                <a:solidFill>
                  <a:srgbClr val="002060"/>
                </a:solidFill>
                <a:latin typeface="Calibri" panose="020F0502020204030204" pitchFamily="34" charset="0"/>
              </a:rPr>
              <a:t>Choice: variety of savings and loan products</a:t>
            </a:r>
          </a:p>
          <a:p>
            <a:pPr marL="285750" indent="-285750">
              <a:buFont typeface="Arial" panose="020B0604020202020204" pitchFamily="34" charset="0"/>
              <a:buChar char="•"/>
            </a:pPr>
            <a:r>
              <a:rPr lang="en-US" dirty="0" smtClean="0">
                <a:solidFill>
                  <a:srgbClr val="002060"/>
                </a:solidFill>
                <a:latin typeface="Calibri" panose="020F0502020204030204" pitchFamily="34" charset="0"/>
              </a:rPr>
              <a:t>Financial education</a:t>
            </a:r>
          </a:p>
          <a:p>
            <a:endParaRPr lang="en-US" dirty="0"/>
          </a:p>
        </p:txBody>
      </p:sp>
      <p:sp>
        <p:nvSpPr>
          <p:cNvPr id="8" name="Text Placeholder 2"/>
          <p:cNvSpPr txBox="1">
            <a:spLocks/>
          </p:cNvSpPr>
          <p:nvPr/>
        </p:nvSpPr>
        <p:spPr>
          <a:xfrm>
            <a:off x="-2985247" y="1459795"/>
            <a:ext cx="2561501" cy="2736974"/>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dirty="0"/>
              <a:t>Consumers like us</a:t>
            </a:r>
          </a:p>
          <a:p>
            <a:pPr lvl="1"/>
            <a:r>
              <a:rPr lang="en-US" sz="2500" dirty="0" smtClean="0">
                <a:solidFill>
                  <a:schemeClr val="tx1">
                    <a:lumMod val="50000"/>
                    <a:lumOff val="50000"/>
                  </a:schemeClr>
                </a:solidFill>
              </a:rPr>
              <a:t>Highest point ever on ACS Index</a:t>
            </a:r>
          </a:p>
          <a:p>
            <a:pPr lvl="1"/>
            <a:r>
              <a:rPr lang="en-US" sz="2500" strike="sngStrike" dirty="0" smtClean="0">
                <a:solidFill>
                  <a:schemeClr val="tx1">
                    <a:lumMod val="50000"/>
                    <a:lumOff val="50000"/>
                  </a:schemeClr>
                </a:solidFill>
              </a:rPr>
              <a:t>But banks are posting gains</a:t>
            </a:r>
            <a:endParaRPr lang="en-US" sz="2500" strike="sngStrike" dirty="0">
              <a:solidFill>
                <a:schemeClr val="tx1">
                  <a:lumMod val="50000"/>
                  <a:lumOff val="50000"/>
                </a:schemeClr>
              </a:solidFill>
            </a:endParaRPr>
          </a:p>
        </p:txBody>
      </p:sp>
    </p:spTree>
    <p:extLst>
      <p:ext uri="{BB962C8B-B14F-4D97-AF65-F5344CB8AC3E}">
        <p14:creationId xmlns:p14="http://schemas.microsoft.com/office/powerpoint/2010/main" val="132992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1184841"/>
          </a:xfrm>
        </p:spPr>
        <p:txBody>
          <a:bodyPr>
            <a:normAutofit/>
          </a:bodyPr>
          <a:lstStyle/>
          <a:p>
            <a:r>
              <a:rPr lang="en-US" sz="3600" b="1" i="1" dirty="0" smtClean="0">
                <a:solidFill>
                  <a:srgbClr val="002060"/>
                </a:solidFill>
                <a:latin typeface="Calibri" panose="020F0502020204030204" pitchFamily="34" charset="0"/>
              </a:rPr>
              <a:t>So it’s full </a:t>
            </a:r>
            <a:r>
              <a:rPr lang="en-US" sz="3600" b="1" i="1" dirty="0">
                <a:solidFill>
                  <a:srgbClr val="002060"/>
                </a:solidFill>
                <a:latin typeface="Calibri" panose="020F0502020204030204" pitchFamily="34" charset="0"/>
              </a:rPr>
              <a:t>s</a:t>
            </a:r>
            <a:r>
              <a:rPr lang="en-US" sz="3600" b="1" i="1" dirty="0" smtClean="0">
                <a:solidFill>
                  <a:srgbClr val="002060"/>
                </a:solidFill>
                <a:latin typeface="Calibri" panose="020F0502020204030204" pitchFamily="34" charset="0"/>
              </a:rPr>
              <a:t>peed </a:t>
            </a:r>
            <a:r>
              <a:rPr lang="en-US" sz="3600" b="1" i="1" dirty="0">
                <a:solidFill>
                  <a:srgbClr val="002060"/>
                </a:solidFill>
                <a:latin typeface="Calibri" panose="020F0502020204030204" pitchFamily="34" charset="0"/>
              </a:rPr>
              <a:t>a</a:t>
            </a:r>
            <a:r>
              <a:rPr lang="en-US" sz="3600" b="1" i="1" dirty="0" smtClean="0">
                <a:solidFill>
                  <a:srgbClr val="002060"/>
                </a:solidFill>
                <a:latin typeface="Calibri" panose="020F0502020204030204" pitchFamily="34" charset="0"/>
              </a:rPr>
              <a:t>head for credit unions</a:t>
            </a:r>
            <a:br>
              <a:rPr lang="en-US" sz="3600" b="1" i="1" dirty="0" smtClean="0">
                <a:solidFill>
                  <a:srgbClr val="002060"/>
                </a:solidFill>
                <a:latin typeface="Calibri" panose="020F0502020204030204" pitchFamily="34" charset="0"/>
              </a:rPr>
            </a:br>
            <a:endParaRPr lang="en-US" sz="3600" b="1" i="1" dirty="0">
              <a:solidFill>
                <a:srgbClr val="002060"/>
              </a:solidFill>
              <a:latin typeface="Calibri" panose="020F0502020204030204" pitchFamily="34" charset="0"/>
            </a:endParaRPr>
          </a:p>
        </p:txBody>
      </p:sp>
      <p:sp>
        <p:nvSpPr>
          <p:cNvPr id="3" name="Content Placeholder 2"/>
          <p:cNvSpPr>
            <a:spLocks noGrp="1"/>
          </p:cNvSpPr>
          <p:nvPr>
            <p:ph idx="1"/>
          </p:nvPr>
        </p:nvSpPr>
        <p:spPr>
          <a:xfrm>
            <a:off x="628650" y="1173775"/>
            <a:ext cx="7886700" cy="3263504"/>
          </a:xfrm>
        </p:spPr>
        <p:txBody>
          <a:bodyPr>
            <a:normAutofit/>
          </a:bodyPr>
          <a:lstStyle/>
          <a:p>
            <a:pPr marL="0" indent="0">
              <a:buNone/>
            </a:pPr>
            <a:r>
              <a:rPr lang="en-US" sz="2600" dirty="0" smtClean="0">
                <a:solidFill>
                  <a:srgbClr val="002060"/>
                </a:solidFill>
                <a:latin typeface="Calibri" panose="020F0502020204030204" pitchFamily="34" charset="0"/>
              </a:rPr>
              <a:t>We will </a:t>
            </a:r>
            <a:r>
              <a:rPr lang="en-US" sz="2600" dirty="0">
                <a:solidFill>
                  <a:srgbClr val="002060"/>
                </a:solidFill>
                <a:latin typeface="Calibri" panose="020F0502020204030204" pitchFamily="34" charset="0"/>
              </a:rPr>
              <a:t>always work to </a:t>
            </a:r>
            <a:r>
              <a:rPr lang="en-US" sz="2600" dirty="0" smtClean="0">
                <a:solidFill>
                  <a:srgbClr val="002060"/>
                </a:solidFill>
                <a:latin typeface="Calibri" panose="020F0502020204030204" pitchFamily="34" charset="0"/>
              </a:rPr>
              <a:t>be:</a:t>
            </a:r>
          </a:p>
          <a:p>
            <a:pPr marL="0" indent="0">
              <a:buNone/>
            </a:pPr>
            <a:endParaRPr lang="en-US" sz="2600" dirty="0">
              <a:solidFill>
                <a:srgbClr val="002060"/>
              </a:solidFill>
              <a:latin typeface="Calibri" panose="020F0502020204030204" pitchFamily="34" charset="0"/>
            </a:endParaRPr>
          </a:p>
          <a:p>
            <a:pPr lvl="1">
              <a:buClr>
                <a:srgbClr val="C00000"/>
              </a:buClr>
            </a:pPr>
            <a:r>
              <a:rPr lang="en-US" sz="2600" dirty="0" smtClean="0">
                <a:solidFill>
                  <a:srgbClr val="002060"/>
                </a:solidFill>
                <a:latin typeface="Calibri" panose="020F0502020204030204" pitchFamily="34" charset="0"/>
              </a:rPr>
              <a:t>An effective advocate </a:t>
            </a:r>
            <a:r>
              <a:rPr lang="en-US" sz="2600" dirty="0">
                <a:solidFill>
                  <a:srgbClr val="002060"/>
                </a:solidFill>
                <a:latin typeface="Calibri" panose="020F0502020204030204" pitchFamily="34" charset="0"/>
              </a:rPr>
              <a:t>for </a:t>
            </a:r>
            <a:r>
              <a:rPr lang="en-US" sz="2600" dirty="0" smtClean="0">
                <a:solidFill>
                  <a:srgbClr val="002060"/>
                </a:solidFill>
                <a:latin typeface="Calibri" panose="020F0502020204030204" pitchFamily="34" charset="0"/>
              </a:rPr>
              <a:t>our members</a:t>
            </a:r>
            <a:endParaRPr lang="en-US" sz="2600" dirty="0">
              <a:solidFill>
                <a:srgbClr val="002060"/>
              </a:solidFill>
              <a:latin typeface="Calibri" panose="020F0502020204030204" pitchFamily="34" charset="0"/>
            </a:endParaRPr>
          </a:p>
          <a:p>
            <a:pPr lvl="1">
              <a:buClr>
                <a:srgbClr val="C00000"/>
              </a:buClr>
            </a:pPr>
            <a:r>
              <a:rPr lang="en-US" sz="2600" dirty="0" smtClean="0">
                <a:solidFill>
                  <a:srgbClr val="002060"/>
                </a:solidFill>
                <a:latin typeface="Calibri" panose="020F0502020204030204" pitchFamily="34" charset="0"/>
              </a:rPr>
              <a:t>A </a:t>
            </a:r>
            <a:r>
              <a:rPr lang="en-US" sz="2600" dirty="0">
                <a:solidFill>
                  <a:srgbClr val="002060"/>
                </a:solidFill>
                <a:latin typeface="Calibri" panose="020F0502020204030204" pitchFamily="34" charset="0"/>
              </a:rPr>
              <a:t>respected voice on the issues</a:t>
            </a:r>
          </a:p>
          <a:p>
            <a:pPr lvl="1">
              <a:buClr>
                <a:srgbClr val="C00000"/>
              </a:buClr>
            </a:pPr>
            <a:r>
              <a:rPr lang="en-US" sz="2600" dirty="0" smtClean="0">
                <a:solidFill>
                  <a:srgbClr val="002060"/>
                </a:solidFill>
                <a:latin typeface="Calibri" panose="020F0502020204030204" pitchFamily="34" charset="0"/>
              </a:rPr>
              <a:t>Dedicated </a:t>
            </a:r>
            <a:r>
              <a:rPr lang="en-US" sz="2600" dirty="0">
                <a:solidFill>
                  <a:srgbClr val="002060"/>
                </a:solidFill>
                <a:latin typeface="Calibri" panose="020F0502020204030204" pitchFamily="34" charset="0"/>
              </a:rPr>
              <a:t>to </a:t>
            </a:r>
            <a:r>
              <a:rPr lang="en-US" sz="2600" dirty="0" smtClean="0">
                <a:solidFill>
                  <a:srgbClr val="002060"/>
                </a:solidFill>
                <a:latin typeface="Calibri" panose="020F0502020204030204" pitchFamily="34" charset="0"/>
              </a:rPr>
              <a:t>the unity of the movement</a:t>
            </a:r>
            <a:endParaRPr lang="en-US" sz="2600" dirty="0">
              <a:solidFill>
                <a:srgbClr val="002060"/>
              </a:solidFill>
              <a:latin typeface="Calibri" panose="020F0502020204030204" pitchFamily="34" charset="0"/>
            </a:endParaRPr>
          </a:p>
          <a:p>
            <a:pPr marL="0" indent="0">
              <a:buNone/>
            </a:pPr>
            <a:endParaRPr lang="en-US" b="1" dirty="0" smtClean="0">
              <a:solidFill>
                <a:srgbClr val="002060"/>
              </a:solidFill>
              <a:latin typeface="Calibri" panose="020F0502020204030204" pitchFamily="34" charset="0"/>
            </a:endParaRPr>
          </a:p>
          <a:p>
            <a:pPr marL="0" indent="0">
              <a:buNone/>
            </a:pPr>
            <a:endParaRPr lang="en-US" sz="2600" dirty="0">
              <a:solidFill>
                <a:srgbClr val="002060"/>
              </a:solidFill>
              <a:latin typeface="Calibri" panose="020F0502020204030204" pitchFamily="34" charset="0"/>
            </a:endParaRPr>
          </a:p>
          <a:p>
            <a:pPr lvl="1"/>
            <a:endParaRPr lang="en-US" dirty="0"/>
          </a:p>
        </p:txBody>
      </p:sp>
    </p:spTree>
    <p:extLst>
      <p:ext uri="{BB962C8B-B14F-4D97-AF65-F5344CB8AC3E}">
        <p14:creationId xmlns:p14="http://schemas.microsoft.com/office/powerpoint/2010/main" val="32920659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93561" y="3839474"/>
            <a:ext cx="4356878" cy="732526"/>
          </a:xfrm>
        </p:spPr>
        <p:txBody>
          <a:bodyPr>
            <a:normAutofit fontScale="62500" lnSpcReduction="20000"/>
          </a:bodyPr>
          <a:lstStyle/>
          <a:p>
            <a:pPr algn="ctr"/>
            <a:r>
              <a:rPr lang="en-US" sz="4400" b="1" dirty="0" smtClean="0">
                <a:solidFill>
                  <a:srgbClr val="002060"/>
                </a:solidFill>
              </a:rPr>
              <a:t>Thank you</a:t>
            </a:r>
            <a:r>
              <a:rPr lang="en-US" sz="4400" b="1" dirty="0" smtClean="0">
                <a:solidFill>
                  <a:srgbClr val="002060"/>
                </a:solidFill>
              </a:rPr>
              <a:t>! </a:t>
            </a:r>
            <a:r>
              <a:rPr lang="en-US" sz="4400" b="1" smtClean="0">
                <a:solidFill>
                  <a:srgbClr val="002060"/>
                </a:solidFill>
              </a:rPr>
              <a:t>Questions?</a:t>
            </a:r>
            <a:endParaRPr lang="en-US" sz="4400" b="1" dirty="0">
              <a:solidFill>
                <a:srgbClr val="00206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3743809"/>
          </a:xfrm>
          <a:prstGeom prst="rect">
            <a:avLst/>
          </a:prstGeom>
        </p:spPr>
      </p:pic>
    </p:spTree>
    <p:extLst>
      <p:ext uri="{BB962C8B-B14F-4D97-AF65-F5344CB8AC3E}">
        <p14:creationId xmlns:p14="http://schemas.microsoft.com/office/powerpoint/2010/main" val="133146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068" y="77123"/>
            <a:ext cx="7886700" cy="946673"/>
          </a:xfrm>
        </p:spPr>
        <p:txBody>
          <a:bodyPr>
            <a:normAutofit/>
          </a:bodyPr>
          <a:lstStyle/>
          <a:p>
            <a:r>
              <a:rPr lang="en-US" sz="3600" b="1" dirty="0" smtClean="0">
                <a:solidFill>
                  <a:srgbClr val="002060"/>
                </a:solidFill>
                <a:latin typeface="Calibri" panose="020F0502020204030204" pitchFamily="34" charset="0"/>
              </a:rPr>
              <a:t>US credit union sector statistics</a:t>
            </a:r>
            <a:endParaRPr lang="en-US" sz="3600" b="1" dirty="0">
              <a:solidFill>
                <a:srgbClr val="002060"/>
              </a:solidFill>
              <a:latin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68" y="925689"/>
            <a:ext cx="7026726" cy="3679291"/>
          </a:xfrm>
          <a:prstGeom prst="rect">
            <a:avLst/>
          </a:prstGeom>
        </p:spPr>
      </p:pic>
    </p:spTree>
    <p:extLst>
      <p:ext uri="{BB962C8B-B14F-4D97-AF65-F5344CB8AC3E}">
        <p14:creationId xmlns:p14="http://schemas.microsoft.com/office/powerpoint/2010/main" val="4069631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4134347" y="158044"/>
            <a:ext cx="4772586" cy="4424796"/>
          </a:xfrm>
          <a:prstGeom prst="rect">
            <a:avLst/>
          </a:prstGeom>
        </p:spPr>
      </p:pic>
      <p:sp>
        <p:nvSpPr>
          <p:cNvPr id="2" name="Title 1"/>
          <p:cNvSpPr>
            <a:spLocks noGrp="1"/>
          </p:cNvSpPr>
          <p:nvPr>
            <p:ph type="title"/>
          </p:nvPr>
        </p:nvSpPr>
        <p:spPr>
          <a:xfrm>
            <a:off x="388773" y="499148"/>
            <a:ext cx="7886700" cy="994172"/>
          </a:xfrm>
        </p:spPr>
        <p:txBody>
          <a:bodyPr>
            <a:normAutofit fontScale="90000"/>
          </a:bodyPr>
          <a:lstStyle/>
          <a:p>
            <a:r>
              <a:rPr lang="en-US" sz="3600" b="1" dirty="0" smtClean="0"/>
              <a:t>Credit unions save</a:t>
            </a:r>
            <a:br>
              <a:rPr lang="en-US" sz="3600" b="1" dirty="0" smtClean="0"/>
            </a:br>
            <a:r>
              <a:rPr lang="en-US" sz="3600" b="1" dirty="0" smtClean="0"/>
              <a:t>consumers</a:t>
            </a:r>
            <a:br>
              <a:rPr lang="en-US" sz="3600" b="1" dirty="0" smtClean="0"/>
            </a:br>
            <a:r>
              <a:rPr lang="en-US" sz="3600" b="1" dirty="0" smtClean="0"/>
              <a:t>money</a:t>
            </a:r>
            <a:endParaRPr lang="en-US" sz="3600" b="1" dirty="0"/>
          </a:p>
        </p:txBody>
      </p:sp>
      <p:sp>
        <p:nvSpPr>
          <p:cNvPr id="5" name="TextBox 4"/>
          <p:cNvSpPr txBox="1"/>
          <p:nvPr/>
        </p:nvSpPr>
        <p:spPr>
          <a:xfrm>
            <a:off x="533400" y="1813269"/>
            <a:ext cx="3138268" cy="1938992"/>
          </a:xfrm>
          <a:prstGeom prst="rect">
            <a:avLst/>
          </a:prstGeom>
          <a:noFill/>
        </p:spPr>
        <p:txBody>
          <a:bodyPr wrap="square" rtlCol="0">
            <a:spAutoFit/>
          </a:bodyPr>
          <a:lstStyle/>
          <a:p>
            <a:pPr algn="r"/>
            <a:r>
              <a:rPr lang="en-US" sz="2000" dirty="0" smtClean="0"/>
              <a:t>Credit unions provide </a:t>
            </a:r>
            <a:br>
              <a:rPr lang="en-US" sz="2000" dirty="0" smtClean="0"/>
            </a:br>
            <a:r>
              <a:rPr lang="en-US" sz="2000" dirty="0" smtClean="0"/>
              <a:t>billions of $$ in financial benefits to consumers each year</a:t>
            </a:r>
          </a:p>
          <a:p>
            <a:pPr algn="r"/>
            <a:r>
              <a:rPr lang="en-US" sz="2000" b="1" i="1" dirty="0" smtClean="0"/>
              <a:t>(nearly $8.5 billion in 2013)</a:t>
            </a:r>
            <a:endParaRPr lang="en-US" sz="2000" b="1" i="1" dirty="0"/>
          </a:p>
        </p:txBody>
      </p:sp>
    </p:spTree>
    <p:extLst>
      <p:ext uri="{BB962C8B-B14F-4D97-AF65-F5344CB8AC3E}">
        <p14:creationId xmlns:p14="http://schemas.microsoft.com/office/powerpoint/2010/main" val="224114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91" y="49763"/>
            <a:ext cx="8710161" cy="994172"/>
          </a:xfrm>
        </p:spPr>
        <p:txBody>
          <a:bodyPr>
            <a:normAutofit/>
          </a:bodyPr>
          <a:lstStyle/>
          <a:p>
            <a:r>
              <a:rPr lang="en-US" sz="3600" b="1" dirty="0">
                <a:solidFill>
                  <a:srgbClr val="002060"/>
                </a:solidFill>
                <a:latin typeface="Calibri" panose="020F0502020204030204" pitchFamily="34" charset="0"/>
              </a:rPr>
              <a:t>C</a:t>
            </a:r>
            <a:r>
              <a:rPr lang="en-US" sz="3600" b="1" dirty="0" smtClean="0">
                <a:solidFill>
                  <a:srgbClr val="002060"/>
                </a:solidFill>
                <a:latin typeface="Calibri" panose="020F0502020204030204" pitchFamily="34" charset="0"/>
              </a:rPr>
              <a:t>redit </a:t>
            </a:r>
            <a:r>
              <a:rPr lang="en-US" sz="3600" b="1" dirty="0">
                <a:solidFill>
                  <a:srgbClr val="002060"/>
                </a:solidFill>
                <a:latin typeface="Calibri" panose="020F0502020204030204" pitchFamily="34" charset="0"/>
              </a:rPr>
              <a:t>u</a:t>
            </a:r>
            <a:r>
              <a:rPr lang="en-US" sz="3600" b="1" dirty="0" smtClean="0">
                <a:solidFill>
                  <a:srgbClr val="002060"/>
                </a:solidFill>
                <a:latin typeface="Calibri" panose="020F0502020204030204" pitchFamily="34" charset="0"/>
              </a:rPr>
              <a:t>nions </a:t>
            </a:r>
            <a:r>
              <a:rPr lang="en-US" sz="3600" b="1" dirty="0">
                <a:solidFill>
                  <a:srgbClr val="002060"/>
                </a:solidFill>
                <a:latin typeface="Calibri" panose="020F0502020204030204" pitchFamily="34" charset="0"/>
              </a:rPr>
              <a:t>w</a:t>
            </a:r>
            <a:r>
              <a:rPr lang="en-US" sz="3600" b="1" dirty="0" smtClean="0">
                <a:solidFill>
                  <a:srgbClr val="002060"/>
                </a:solidFill>
                <a:latin typeface="Calibri" panose="020F0502020204030204" pitchFamily="34" charset="0"/>
              </a:rPr>
              <a:t>orldwide</a:t>
            </a:r>
            <a:endParaRPr lang="en-US" sz="3600" b="1" dirty="0">
              <a:solidFill>
                <a:srgbClr val="002060"/>
              </a:solidFill>
              <a:latin typeface="Calibri" panose="020F0502020204030204" pitchFamily="34" charset="0"/>
            </a:endParaRPr>
          </a:p>
        </p:txBody>
      </p:sp>
      <p:sp>
        <p:nvSpPr>
          <p:cNvPr id="3" name="Content Placeholder 2"/>
          <p:cNvSpPr txBox="1">
            <a:spLocks/>
          </p:cNvSpPr>
          <p:nvPr/>
        </p:nvSpPr>
        <p:spPr>
          <a:xfrm>
            <a:off x="3907337" y="1176373"/>
            <a:ext cx="5105400" cy="3124200"/>
          </a:xfrm>
          <a:prstGeom prst="rect">
            <a:avLst/>
          </a:prstGeom>
          <a:solidFill>
            <a:schemeClr val="bg1">
              <a:lumMod val="8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en-US" sz="2000" b="1" dirty="0" smtClean="0">
                <a:solidFill>
                  <a:srgbClr val="002060"/>
                </a:solidFill>
                <a:latin typeface="Calibri" panose="020F0502020204030204" pitchFamily="34" charset="0"/>
                <a:ea typeface="ＭＳ Ｐゴシック" pitchFamily="8" charset="-128"/>
              </a:rPr>
              <a:t>101 Countries</a:t>
            </a:r>
          </a:p>
          <a:p>
            <a:pPr marL="0" indent="0">
              <a:buFont typeface="Arial" panose="020B0604020202020204" pitchFamily="34" charset="0"/>
              <a:buNone/>
            </a:pPr>
            <a:r>
              <a:rPr lang="en-US" altLang="en-US" sz="2200" b="1" dirty="0" smtClean="0">
                <a:solidFill>
                  <a:srgbClr val="002060"/>
                </a:solidFill>
                <a:latin typeface="Calibri" panose="020F0502020204030204" pitchFamily="34" charset="0"/>
                <a:ea typeface="ＭＳ Ｐゴシック" pitchFamily="8" charset="-128"/>
              </a:rPr>
              <a:t>56,000 Credit Unions</a:t>
            </a:r>
          </a:p>
          <a:p>
            <a:pPr marL="0" indent="0">
              <a:buFont typeface="Arial" panose="020B0604020202020204" pitchFamily="34" charset="0"/>
              <a:buNone/>
            </a:pPr>
            <a:r>
              <a:rPr lang="en-US" altLang="en-US" sz="2400" b="1" dirty="0" smtClean="0">
                <a:solidFill>
                  <a:srgbClr val="002060"/>
                </a:solidFill>
                <a:latin typeface="Calibri" panose="020F0502020204030204" pitchFamily="34" charset="0"/>
                <a:ea typeface="ＭＳ Ｐゴシック" pitchFamily="8" charset="-128"/>
              </a:rPr>
              <a:t>$1.3 Trillion in Savings</a:t>
            </a:r>
          </a:p>
          <a:p>
            <a:pPr marL="0" indent="0">
              <a:buFont typeface="Arial" panose="020B0604020202020204" pitchFamily="34" charset="0"/>
              <a:buNone/>
            </a:pPr>
            <a:r>
              <a:rPr lang="en-US" altLang="en-US" sz="2600" b="1" dirty="0" smtClean="0">
                <a:solidFill>
                  <a:srgbClr val="002060"/>
                </a:solidFill>
                <a:latin typeface="Calibri" panose="020F0502020204030204" pitchFamily="34" charset="0"/>
                <a:ea typeface="ＭＳ Ｐゴシック" pitchFamily="8" charset="-128"/>
              </a:rPr>
              <a:t>$1.1 Trillion in Loans</a:t>
            </a:r>
          </a:p>
          <a:p>
            <a:pPr marL="0" indent="0">
              <a:buFont typeface="Arial" panose="020B0604020202020204" pitchFamily="34" charset="0"/>
              <a:buNone/>
            </a:pPr>
            <a:r>
              <a:rPr lang="en-US" altLang="en-US" b="1" dirty="0" smtClean="0">
                <a:solidFill>
                  <a:srgbClr val="002060"/>
                </a:solidFill>
                <a:latin typeface="Calibri" panose="020F0502020204030204" pitchFamily="34" charset="0"/>
                <a:ea typeface="ＭＳ Ｐゴシック" pitchFamily="8" charset="-128"/>
              </a:rPr>
              <a:t>$1.7 Trillion in Assets</a:t>
            </a:r>
          </a:p>
          <a:p>
            <a:pPr marL="0" indent="0">
              <a:buFont typeface="Arial" panose="020B0604020202020204" pitchFamily="34" charset="0"/>
              <a:buNone/>
            </a:pPr>
            <a:r>
              <a:rPr lang="en-US" altLang="en-US" b="1" dirty="0" smtClean="0">
                <a:solidFill>
                  <a:srgbClr val="002060"/>
                </a:solidFill>
                <a:latin typeface="Calibri" panose="020F0502020204030204" pitchFamily="34" charset="0"/>
                <a:ea typeface="ＭＳ Ｐゴシック" pitchFamily="8" charset="-128"/>
              </a:rPr>
              <a:t>200 Million Members</a:t>
            </a:r>
          </a:p>
          <a:p>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400430" y="1176373"/>
            <a:ext cx="3210449" cy="3098058"/>
          </a:xfrm>
          <a:prstGeom prst="rect">
            <a:avLst/>
          </a:prstGeom>
        </p:spPr>
      </p:pic>
    </p:spTree>
    <p:extLst>
      <p:ext uri="{BB962C8B-B14F-4D97-AF65-F5344CB8AC3E}">
        <p14:creationId xmlns:p14="http://schemas.microsoft.com/office/powerpoint/2010/main" val="2144849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6522" y="106241"/>
            <a:ext cx="7886700" cy="2674382"/>
          </a:xfrm>
        </p:spPr>
      </p:pic>
      <p:sp>
        <p:nvSpPr>
          <p:cNvPr id="5" name="Rectangle 4"/>
          <p:cNvSpPr/>
          <p:nvPr/>
        </p:nvSpPr>
        <p:spPr>
          <a:xfrm>
            <a:off x="2002967" y="2896371"/>
            <a:ext cx="5253810" cy="523220"/>
          </a:xfrm>
          <a:prstGeom prst="rect">
            <a:avLst/>
          </a:prstGeom>
        </p:spPr>
        <p:txBody>
          <a:bodyPr wrap="none">
            <a:spAutoFit/>
          </a:bodyPr>
          <a:lstStyle/>
          <a:p>
            <a:pPr algn="ctr"/>
            <a:r>
              <a:rPr lang="en-US" sz="2800" i="1" dirty="0">
                <a:solidFill>
                  <a:srgbClr val="002060"/>
                </a:solidFill>
                <a:latin typeface="Calibri" panose="020F0502020204030204" pitchFamily="34" charset="0"/>
              </a:rPr>
              <a:t>Our shared vision for credit unions:</a:t>
            </a:r>
          </a:p>
        </p:txBody>
      </p:sp>
      <p:sp>
        <p:nvSpPr>
          <p:cNvPr id="6" name="Rectangle 5"/>
          <p:cNvSpPr/>
          <p:nvPr/>
        </p:nvSpPr>
        <p:spPr>
          <a:xfrm>
            <a:off x="283578" y="3419591"/>
            <a:ext cx="8692588" cy="1200329"/>
          </a:xfrm>
          <a:prstGeom prst="rect">
            <a:avLst/>
          </a:prstGeom>
        </p:spPr>
        <p:txBody>
          <a:bodyPr wrap="square">
            <a:spAutoFit/>
          </a:bodyPr>
          <a:lstStyle/>
          <a:p>
            <a:pPr algn="ctr"/>
            <a:r>
              <a:rPr lang="en-US" sz="3600" b="1" dirty="0">
                <a:solidFill>
                  <a:srgbClr val="002060"/>
                </a:solidFill>
                <a:latin typeface="Calibri" panose="020F0502020204030204" pitchFamily="34" charset="0"/>
              </a:rPr>
              <a:t>More Americans choose credit unions as their best financial partner</a:t>
            </a:r>
          </a:p>
        </p:txBody>
      </p:sp>
    </p:spTree>
    <p:extLst>
      <p:ext uri="{BB962C8B-B14F-4D97-AF65-F5344CB8AC3E}">
        <p14:creationId xmlns:p14="http://schemas.microsoft.com/office/powerpoint/2010/main" val="494322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fG web p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355" y="1036729"/>
            <a:ext cx="5931950" cy="2616836"/>
          </a:xfrm>
          <a:prstGeom prst="rect">
            <a:avLst/>
          </a:prstGeom>
          <a:ln>
            <a:noFill/>
          </a:ln>
          <a:effectLst>
            <a:outerShdw blurRad="292100" dist="139700" dir="2700000" algn="tl" rotWithShape="0">
              <a:srgbClr val="333333">
                <a:alpha val="65000"/>
              </a:srgbClr>
            </a:outerShdw>
          </a:effectLst>
        </p:spPr>
      </p:pic>
      <p:pic>
        <p:nvPicPr>
          <p:cNvPr id="5" name="Picture 4" descr="UfG website stories pa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4137" y="1934282"/>
            <a:ext cx="6625229" cy="2685187"/>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8374" y="334535"/>
            <a:ext cx="1372972" cy="447029"/>
          </a:xfrm>
          <a:prstGeom prst="rect">
            <a:avLst/>
          </a:prstGeom>
        </p:spPr>
      </p:pic>
      <p:sp>
        <p:nvSpPr>
          <p:cNvPr id="15" name="Title 1"/>
          <p:cNvSpPr txBox="1">
            <a:spLocks/>
          </p:cNvSpPr>
          <p:nvPr/>
        </p:nvSpPr>
        <p:spPr>
          <a:xfrm>
            <a:off x="2763374" y="277386"/>
            <a:ext cx="4348970" cy="780317"/>
          </a:xfrm>
          <a:prstGeom prst="rect">
            <a:avLst/>
          </a:prstGeom>
          <a:effectLst>
            <a:outerShdw blurRad="50800" dist="38100" dir="2700000" algn="tl" rotWithShape="0">
              <a:prstClr val="black">
                <a:alpha val="40000"/>
              </a:prstClr>
            </a:outerShdw>
          </a:effectLst>
        </p:spPr>
        <p:txBody>
          <a:bodyPr vert="horz" lIns="91440" tIns="45720" rIns="91440" bIns="45720" rtlCol="0" anchor="t" anchorCtr="0">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rgbClr val="15BAC0"/>
                </a:solidFill>
                <a:latin typeface="Avenir LT Std 55 Roman" panose="020B0503020203020204" pitchFamily="34" charset="0"/>
                <a:ea typeface="ＭＳ ゴシック"/>
              </a:rPr>
              <a:t>Serving our communities</a:t>
            </a:r>
            <a:endParaRPr lang="en-US" sz="4000" b="1" dirty="0">
              <a:solidFill>
                <a:srgbClr val="15BAC0"/>
              </a:solidFill>
              <a:latin typeface="Avenir LT Std 55 Roman" panose="020B0503020203020204" pitchFamily="34" charset="0"/>
              <a:ea typeface="ＭＳ ゴシック"/>
            </a:endParaRPr>
          </a:p>
        </p:txBody>
      </p:sp>
    </p:spTree>
    <p:extLst>
      <p:ext uri="{BB962C8B-B14F-4D97-AF65-F5344CB8AC3E}">
        <p14:creationId xmlns:p14="http://schemas.microsoft.com/office/powerpoint/2010/main" val="362773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2000"/>
                            </p:stCondLst>
                            <p:childTnLst>
                              <p:par>
                                <p:cTn id="13" presetID="26" presetClass="emph" presetSubtype="0" fill="hold" nodeType="afterEffect">
                                  <p:stCondLst>
                                    <p:cond delay="0"/>
                                  </p:stCondLst>
                                  <p:childTnLst>
                                    <p:animEffect transition="out" filter="fade">
                                      <p:cBhvr>
                                        <p:cTn id="14" dur="1000" tmFilter="0, 0; .2, .5; .8, .5; 1, 0"/>
                                        <p:tgtEl>
                                          <p:spTgt spid="5"/>
                                        </p:tgtEl>
                                      </p:cBhvr>
                                    </p:animEffect>
                                    <p:animScale>
                                      <p:cBhvr>
                                        <p:cTn id="15"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2.0.3121"/>
  <p:tag name="PPTVERSION" val="15"/>
  <p:tag name="TPOS" val="2"/>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UNA master_ariel.potx" id="{066A23B6-09EA-4FD4-AEA5-EF7792B2FEAA}" vid="{70114356-EBDA-499B-BE4D-4B8AB86EC7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CUNA master_template</Template>
  <TotalTime>4232</TotalTime>
  <Words>4700</Words>
  <Application>Microsoft Office PowerPoint</Application>
  <PresentationFormat>On-screen Show (16:9)</PresentationFormat>
  <Paragraphs>535</Paragraphs>
  <Slides>45</Slides>
  <Notes>45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PowerPoint Presentation</vt:lpstr>
      <vt:lpstr>Credit unions in the United States</vt:lpstr>
      <vt:lpstr>United States credit union finances</vt:lpstr>
      <vt:lpstr>US credit union sector statistics</vt:lpstr>
      <vt:lpstr>US credit union sector statistics</vt:lpstr>
      <vt:lpstr>Credit unions save consumers money</vt:lpstr>
      <vt:lpstr>Credit unions worldwide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Removing Barriers</vt:lpstr>
      <vt:lpstr>Regulatory relief on Capitol Hill:</vt:lpstr>
      <vt:lpstr>Regulatory relief at agencies:</vt:lpstr>
      <vt:lpstr>Regulatory relief at the state capitals:</vt:lpstr>
      <vt:lpstr>A Smarter Choice</vt:lpstr>
      <vt:lpstr>A Smarter Choice</vt:lpstr>
      <vt:lpstr>A Smarter Choice</vt:lpstr>
      <vt:lpstr>A Smarter Choice</vt:lpstr>
      <vt:lpstr>A Smarter Choice</vt:lpstr>
      <vt:lpstr>Celebrating 100 million credit union memberships helps raise awareness</vt:lpstr>
      <vt:lpstr>Raising Awareness</vt:lpstr>
      <vt:lpstr>100 million credit union memberships</vt:lpstr>
      <vt:lpstr>www.americascreditunions.org</vt:lpstr>
      <vt:lpstr>CUNA political action</vt:lpstr>
      <vt:lpstr>Credit Unions working together through CUNA</vt:lpstr>
      <vt:lpstr>Credit Unions working together through service organizations</vt:lpstr>
      <vt:lpstr>Credit unions delivering service excellence to members and communities</vt:lpstr>
      <vt:lpstr>Community Development</vt:lpstr>
      <vt:lpstr>International Credit Union Day – Oct. 16</vt:lpstr>
      <vt:lpstr>International Credit Union Day</vt:lpstr>
      <vt:lpstr>International Credit Union Day</vt:lpstr>
      <vt:lpstr>The cooperative business model serves credit unions well</vt:lpstr>
      <vt:lpstr>Members respond well to credit unions </vt:lpstr>
      <vt:lpstr>Demand Driven Approach</vt:lpstr>
      <vt:lpstr>So it’s full speed ahead for credit unions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Shirley</dc:creator>
  <cp:lastModifiedBy>Pat A. Wesenberg</cp:lastModifiedBy>
  <cp:revision>771</cp:revision>
  <cp:lastPrinted>2014-08-21T13:16:38Z</cp:lastPrinted>
  <dcterms:created xsi:type="dcterms:W3CDTF">2014-05-23T15:23:32Z</dcterms:created>
  <dcterms:modified xsi:type="dcterms:W3CDTF">2014-10-15T05:14:11Z</dcterms:modified>
</cp:coreProperties>
</file>